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3" r:id="rId3"/>
    <p:sldId id="257" r:id="rId4"/>
    <p:sldId id="316" r:id="rId5"/>
    <p:sldId id="331" r:id="rId6"/>
    <p:sldId id="332" r:id="rId7"/>
    <p:sldId id="333" r:id="rId8"/>
    <p:sldId id="325" r:id="rId9"/>
    <p:sldId id="259" r:id="rId10"/>
    <p:sldId id="260" r:id="rId11"/>
    <p:sldId id="277" r:id="rId12"/>
    <p:sldId id="323" r:id="rId13"/>
    <p:sldId id="264" r:id="rId14"/>
    <p:sldId id="267" r:id="rId15"/>
    <p:sldId id="266" r:id="rId16"/>
    <p:sldId id="269" r:id="rId17"/>
    <p:sldId id="270" r:id="rId18"/>
    <p:sldId id="272" r:id="rId19"/>
    <p:sldId id="275" r:id="rId20"/>
    <p:sldId id="281" r:id="rId21"/>
    <p:sldId id="283" r:id="rId22"/>
    <p:sldId id="282" r:id="rId23"/>
    <p:sldId id="284" r:id="rId24"/>
    <p:sldId id="285" r:id="rId25"/>
    <p:sldId id="299" r:id="rId26"/>
    <p:sldId id="286" r:id="rId27"/>
    <p:sldId id="287" r:id="rId28"/>
    <p:sldId id="288" r:id="rId29"/>
    <p:sldId id="289" r:id="rId30"/>
    <p:sldId id="290" r:id="rId31"/>
    <p:sldId id="291" r:id="rId32"/>
    <p:sldId id="300" r:id="rId33"/>
    <p:sldId id="310" r:id="rId34"/>
    <p:sldId id="301" r:id="rId35"/>
    <p:sldId id="302" r:id="rId36"/>
    <p:sldId id="293" r:id="rId37"/>
    <p:sldId id="303" r:id="rId38"/>
    <p:sldId id="326" r:id="rId39"/>
    <p:sldId id="327" r:id="rId40"/>
    <p:sldId id="328" r:id="rId41"/>
    <p:sldId id="329" r:id="rId42"/>
    <p:sldId id="330" r:id="rId43"/>
    <p:sldId id="334" r:id="rId44"/>
    <p:sldId id="294" r:id="rId45"/>
    <p:sldId id="309" r:id="rId46"/>
    <p:sldId id="318" r:id="rId47"/>
    <p:sldId id="319" r:id="rId48"/>
    <p:sldId id="335" r:id="rId49"/>
    <p:sldId id="311" r:id="rId50"/>
    <p:sldId id="320" r:id="rId51"/>
    <p:sldId id="312" r:id="rId52"/>
    <p:sldId id="313" r:id="rId53"/>
    <p:sldId id="321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45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12/11/2016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10" Type="http://schemas.openxmlformats.org/officeDocument/2006/relationships/image" Target="../media/image55.jpeg"/><Relationship Id="rId4" Type="http://schemas.openxmlformats.org/officeDocument/2006/relationships/image" Target="../media/image49.png"/><Relationship Id="rId9" Type="http://schemas.openxmlformats.org/officeDocument/2006/relationships/image" Target="../media/image54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2.png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489" y="1447800"/>
            <a:ext cx="10229738" cy="1501878"/>
          </a:xfrm>
        </p:spPr>
        <p:txBody>
          <a:bodyPr/>
          <a:lstStyle/>
          <a:p>
            <a:pPr algn="ctr"/>
            <a:r>
              <a:rPr lang="en-US" dirty="0"/>
              <a:t>How I </a:t>
            </a:r>
            <a:r>
              <a:rPr lang="en-US" dirty="0" smtClean="0"/>
              <a:t>got </a:t>
            </a:r>
            <a:r>
              <a:rPr lang="en-US" dirty="0"/>
              <a:t>into Security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IE" dirty="0" smtClean="0"/>
              <a:t>Or: Helpdesk to IT security engineer in 30 months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1785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916" y="452718"/>
            <a:ext cx="11493910" cy="1400530"/>
          </a:xfrm>
        </p:spPr>
        <p:txBody>
          <a:bodyPr/>
          <a:lstStyle/>
          <a:p>
            <a:r>
              <a:rPr lang="en-IE" dirty="0" smtClean="0"/>
              <a:t>Formal Education 2: A different approach!	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CIT Bachelor of Business Studies in Information Systems</a:t>
            </a:r>
          </a:p>
          <a:p>
            <a:pPr lvl="1"/>
            <a:r>
              <a:rPr lang="en-IE" dirty="0" smtClean="0"/>
              <a:t>50:50 Business and Technology</a:t>
            </a:r>
          </a:p>
          <a:p>
            <a:pPr lvl="3"/>
            <a:r>
              <a:rPr lang="en-IE" dirty="0" smtClean="0"/>
              <a:t>Project Management</a:t>
            </a:r>
          </a:p>
          <a:p>
            <a:pPr lvl="3"/>
            <a:r>
              <a:rPr lang="en-IE" dirty="0" smtClean="0"/>
              <a:t>Financial Accounting </a:t>
            </a:r>
          </a:p>
          <a:p>
            <a:pPr lvl="3"/>
            <a:r>
              <a:rPr lang="en-IE" dirty="0" smtClean="0"/>
              <a:t>Networking</a:t>
            </a:r>
          </a:p>
          <a:p>
            <a:pPr lvl="3"/>
            <a:r>
              <a:rPr lang="en-IE" dirty="0" smtClean="0"/>
              <a:t>Object Orientated Programming</a:t>
            </a:r>
          </a:p>
          <a:p>
            <a:pPr lvl="3"/>
            <a:r>
              <a:rPr lang="en-IE" dirty="0" smtClean="0"/>
              <a:t>Law</a:t>
            </a:r>
          </a:p>
          <a:p>
            <a:pPr lvl="3"/>
            <a:r>
              <a:rPr lang="en-IE" dirty="0" smtClean="0"/>
              <a:t>HR</a:t>
            </a:r>
          </a:p>
          <a:p>
            <a:pPr lvl="3"/>
            <a:r>
              <a:rPr lang="en-IE" dirty="0" smtClean="0"/>
              <a:t>Maths &amp; Stats</a:t>
            </a:r>
          </a:p>
          <a:p>
            <a:pPr lvl="3"/>
            <a:r>
              <a:rPr lang="en-IE" dirty="0" smtClean="0"/>
              <a:t>Supply Chain Management</a:t>
            </a:r>
          </a:p>
          <a:p>
            <a:pPr lvl="1"/>
            <a:r>
              <a:rPr lang="en-IE" dirty="0" smtClean="0"/>
              <a:t>Loads of $$$.... Right?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7909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Hindsight!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You will never escape maths and statistics!</a:t>
            </a:r>
          </a:p>
          <a:p>
            <a:pPr lvl="1"/>
            <a:r>
              <a:rPr lang="en-IE" dirty="0" smtClean="0"/>
              <a:t>Honours level Leaving </a:t>
            </a:r>
            <a:r>
              <a:rPr lang="en-IE" dirty="0"/>
              <a:t>C</a:t>
            </a:r>
            <a:r>
              <a:rPr lang="en-IE" dirty="0" smtClean="0"/>
              <a:t>ert maths is a must</a:t>
            </a:r>
          </a:p>
          <a:p>
            <a:pPr lvl="1"/>
            <a:r>
              <a:rPr lang="en-IE" dirty="0" smtClean="0"/>
              <a:t>There are lots of study aids out there – use them</a:t>
            </a:r>
            <a:br>
              <a:rPr lang="en-IE" dirty="0" smtClean="0"/>
            </a:br>
            <a:endParaRPr lang="en-IE" dirty="0" smtClean="0"/>
          </a:p>
          <a:p>
            <a:r>
              <a:rPr lang="en-IE" dirty="0" smtClean="0"/>
              <a:t>Programming is a skill that needs constant work</a:t>
            </a:r>
          </a:p>
          <a:p>
            <a:pPr lvl="1"/>
            <a:r>
              <a:rPr lang="en-IE" dirty="0" smtClean="0"/>
              <a:t>Its also all about planning and problem solving</a:t>
            </a:r>
          </a:p>
          <a:p>
            <a:pPr lvl="1"/>
            <a:r>
              <a:rPr lang="en-IE" dirty="0" smtClean="0"/>
              <a:t>Learn the philosophy of programming, and you conquer them all</a:t>
            </a:r>
          </a:p>
          <a:p>
            <a:pPr lvl="1"/>
            <a:r>
              <a:rPr lang="en-IE" dirty="0" smtClean="0"/>
              <a:t>Typing up the code should pretty much be an typing exercise  </a:t>
            </a:r>
          </a:p>
          <a:p>
            <a:pPr lvl="1"/>
            <a:r>
              <a:rPr lang="en-IE" dirty="0" smtClean="0"/>
              <a:t>“</a:t>
            </a:r>
            <a:r>
              <a:rPr lang="en-US" dirty="0"/>
              <a:t>If I had eight hours to chop down a tree, I'd spend six hours sharpening my </a:t>
            </a:r>
            <a:r>
              <a:rPr lang="en-US" dirty="0" smtClean="0"/>
              <a:t>axe.” </a:t>
            </a:r>
            <a:r>
              <a:rPr lang="en-IE" dirty="0"/>
              <a:t>Abraham </a:t>
            </a:r>
            <a:r>
              <a:rPr lang="en-IE" dirty="0" smtClean="0"/>
              <a:t>Lincoln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8303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Hindsight!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7558907" cy="4195481"/>
          </a:xfrm>
        </p:spPr>
        <p:txBody>
          <a:bodyPr/>
          <a:lstStyle/>
          <a:p>
            <a:r>
              <a:rPr lang="en-IE" dirty="0"/>
              <a:t>Soft skills are important!</a:t>
            </a:r>
            <a:br>
              <a:rPr lang="en-IE" dirty="0"/>
            </a:br>
            <a:endParaRPr lang="en-IE" dirty="0"/>
          </a:p>
          <a:p>
            <a:r>
              <a:rPr lang="en-IE" dirty="0"/>
              <a:t>If you’re getting good at something, get certified in it</a:t>
            </a:r>
            <a:r>
              <a:rPr lang="en-IE" dirty="0" smtClean="0"/>
              <a:t>!</a:t>
            </a:r>
          </a:p>
          <a:p>
            <a:endParaRPr lang="en-IE" dirty="0"/>
          </a:p>
          <a:p>
            <a:r>
              <a:rPr lang="en-IE" dirty="0"/>
              <a:t>Start studying, and don’t stop</a:t>
            </a:r>
            <a:r>
              <a:rPr lang="en-IE" dirty="0" smtClean="0"/>
              <a:t/>
            </a:r>
            <a:br>
              <a:rPr lang="en-IE" dirty="0" smtClean="0"/>
            </a:br>
            <a:endParaRPr lang="en-IE" dirty="0" smtClean="0"/>
          </a:p>
          <a:p>
            <a:r>
              <a:rPr lang="en-IE" dirty="0" smtClean="0"/>
              <a:t>You’ll only regret the things you said no to</a:t>
            </a:r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287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So, what kicked all this off?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1088688" cy="4195481"/>
          </a:xfrm>
        </p:spPr>
        <p:txBody>
          <a:bodyPr/>
          <a:lstStyle/>
          <a:p>
            <a:r>
              <a:rPr lang="en-IE" dirty="0" smtClean="0"/>
              <a:t>“</a:t>
            </a:r>
            <a:r>
              <a:rPr lang="en-US" i="1" dirty="0"/>
              <a:t>So you </a:t>
            </a:r>
            <a:r>
              <a:rPr lang="en-US" i="1" dirty="0" err="1"/>
              <a:t>wanna</a:t>
            </a:r>
            <a:r>
              <a:rPr lang="en-US" dirty="0"/>
              <a:t> be a rock superstar, and live large / a big house, 5 </a:t>
            </a:r>
            <a:r>
              <a:rPr lang="en-US" dirty="0" smtClean="0"/>
              <a:t>cars” – Cypress Hill</a:t>
            </a:r>
            <a:endParaRPr lang="en-IE" dirty="0"/>
          </a:p>
        </p:txBody>
      </p:sp>
      <p:pic>
        <p:nvPicPr>
          <p:cNvPr id="4" name="Picture 4" descr="https://scontent-b.xx.fbcdn.net/hphotos-xpf1/v/t1.0-9/s720x720/75734_10151204193559704_1500763358_n.jpg?oh=5ca8373f80430a6681b959a15431bdb6&amp;oe=5466CA7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717" y="3189435"/>
            <a:ext cx="6031042" cy="221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biedermanblog.com/wp-content/uploads/2013/09/riaa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132" y="4831191"/>
            <a:ext cx="1263983" cy="126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www.dayintechhistory.com/wp-content/uploads/2012/11/25966-hi-napster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92" y="5608864"/>
            <a:ext cx="3977751" cy="102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://static.guim.co.uk/sys-images/Guardian/Pix/pictures/2010/1/29/1264759737356/Wikileaks-0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95" y="3656802"/>
            <a:ext cx="2188602" cy="131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41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That time of life, you know….</a:t>
            </a:r>
            <a:br>
              <a:rPr lang="en-IE" dirty="0" smtClean="0"/>
            </a:b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 smtClean="0"/>
              <a:t>“When </a:t>
            </a:r>
            <a:r>
              <a:rPr lang="en-US" sz="3600" dirty="0"/>
              <a:t>I became a man, I </a:t>
            </a:r>
            <a:r>
              <a:rPr lang="en-US" sz="3600" i="1" dirty="0"/>
              <a:t>put</a:t>
            </a:r>
            <a:r>
              <a:rPr lang="en-US" sz="3600" dirty="0"/>
              <a:t> the ways of </a:t>
            </a:r>
            <a:r>
              <a:rPr lang="en-US" sz="3600" i="1" dirty="0"/>
              <a:t>childhood</a:t>
            </a:r>
            <a:r>
              <a:rPr lang="en-US" sz="3600" dirty="0"/>
              <a:t> behind me. ... I gave up </a:t>
            </a:r>
            <a:r>
              <a:rPr lang="en-US" sz="3600" i="1" dirty="0"/>
              <a:t>my</a:t>
            </a:r>
            <a:r>
              <a:rPr lang="en-US" sz="3600" dirty="0"/>
              <a:t> childish </a:t>
            </a:r>
            <a:r>
              <a:rPr lang="en-US" sz="3600" dirty="0" smtClean="0"/>
              <a:t>ways” Corinthians 13:11</a:t>
            </a:r>
            <a:endParaRPr lang="en-IE" sz="3600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7069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 now wanted a </a:t>
            </a:r>
            <a:r>
              <a:rPr lang="en-IE" b="1" dirty="0" smtClean="0"/>
              <a:t>career</a:t>
            </a:r>
            <a:r>
              <a:rPr lang="en-IE" dirty="0" smtClean="0"/>
              <a:t>…</a:t>
            </a:r>
            <a:endParaRPr lang="en-IE" dirty="0"/>
          </a:p>
        </p:txBody>
      </p:sp>
      <p:pic>
        <p:nvPicPr>
          <p:cNvPr id="4098" name="Picture 2" descr="http://ontariojobspot.net/wp-content/uploads/2013/05/start-your-career-at-canadian-colle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819" y="1853248"/>
            <a:ext cx="6122688" cy="42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57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…a calling rather than a job…</a:t>
            </a:r>
            <a:endParaRPr lang="en-IE" dirty="0"/>
          </a:p>
        </p:txBody>
      </p:sp>
      <p:pic>
        <p:nvPicPr>
          <p:cNvPr id="5122" name="Picture 2" descr="http://www.mamieyoung.com/dailydawdle/job-vs-homele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665" y="1634612"/>
            <a:ext cx="6682424" cy="467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15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…a real </a:t>
            </a:r>
            <a:r>
              <a:rPr lang="en-IE" i="1" dirty="0" smtClean="0"/>
              <a:t>“raison </a:t>
            </a:r>
            <a:r>
              <a:rPr lang="en-IE" i="1" dirty="0" err="1" smtClean="0"/>
              <a:t>d’etre</a:t>
            </a:r>
            <a:r>
              <a:rPr lang="en-IE" i="1" dirty="0" smtClean="0"/>
              <a:t>”</a:t>
            </a:r>
            <a:endParaRPr lang="en-IE" i="1" dirty="0"/>
          </a:p>
        </p:txBody>
      </p:sp>
      <p:pic>
        <p:nvPicPr>
          <p:cNvPr id="6146" name="Picture 2" descr="http://weknowmemes.com/wp-content/uploads/2012/05/fry-meme-not-sure-if-i-hate-my-jo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996" y="1339543"/>
            <a:ext cx="7130128" cy="534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2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While staying with this guy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2" y="2260656"/>
            <a:ext cx="10771721" cy="365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8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452718"/>
            <a:ext cx="9746035" cy="1400530"/>
          </a:xfrm>
        </p:spPr>
        <p:txBody>
          <a:bodyPr/>
          <a:lstStyle/>
          <a:p>
            <a:r>
              <a:rPr lang="en-US" dirty="0" smtClean="0"/>
              <a:t>SO we </a:t>
            </a:r>
            <a:r>
              <a:rPr lang="en-US" dirty="0"/>
              <a:t>went to </a:t>
            </a:r>
            <a:r>
              <a:rPr lang="en-US" sz="1600" strike="sngStrike" dirty="0" err="1"/>
              <a:t>Blackhat</a:t>
            </a:r>
            <a:r>
              <a:rPr lang="en-US" sz="1600" dirty="0"/>
              <a:t>  </a:t>
            </a:r>
            <a:r>
              <a:rPr lang="en-US" sz="1600" strike="sngStrike" dirty="0" err="1"/>
              <a:t>DefCon</a:t>
            </a:r>
            <a:r>
              <a:rPr lang="en-US" sz="3600" dirty="0"/>
              <a:t> </a:t>
            </a:r>
            <a:r>
              <a:rPr lang="en-US" dirty="0"/>
              <a:t>Las Vegas!!!</a:t>
            </a:r>
            <a:endParaRPr lang="en-IE" dirty="0"/>
          </a:p>
        </p:txBody>
      </p:sp>
      <p:pic>
        <p:nvPicPr>
          <p:cNvPr id="4" name="Picture 6" descr="https://fbcdn-sphotos-a-a.akamaihd.net/hphotos-ak-xaf1/v/t1.0-9/s720x720/430201_10151058803664773_556220093_n.jpg?oh=d43296aadd2823a33d04bef0e9ebbe45&amp;oe=546C482E&amp;__gda__=1415858256_61ba57af7c8b919898613ea6a252e4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71" y="2307248"/>
            <a:ext cx="2706226" cy="360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content-b.xx.fbcdn.net/hphotos-xfa1/t1.0-9/p180x540/376881_10151017454509773_1378638797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197" y="1416918"/>
            <a:ext cx="3592641" cy="26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fbcdn-sphotos-h-a.akamaihd.net/hphotos-ak-xfa1/v/t1.0-9/p180x540/426594_10151058804599773_1504499630_n.jpg?oh=fb838a978ed252e7cfb4543df7764a5c&amp;oe=5481EC0F&amp;__gda__=1415294521_004eb067c6791aa16e482cd7cf7ceb4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783" y="3029303"/>
            <a:ext cx="2885589" cy="216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fbcdn-sphotos-g-a.akamaihd.net/hphotos-ak-xaf1/v/t1.0-9/292344_10151072101369704_1169997258_n.jpg?oh=3d251adb8cce10016b3635e75e0d88af&amp;oe=54754D9D&amp;__gda__=1417559830_e590ed1d14aa4f1cee853f758ab0fbe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07" y="3858079"/>
            <a:ext cx="3370220" cy="252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3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Disclaimer	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All celebrity voices are impersonated… poorly</a:t>
            </a:r>
          </a:p>
          <a:p>
            <a:r>
              <a:rPr lang="en-IE" dirty="0" smtClean="0"/>
              <a:t>All thoughts and opinions expressed are my own and do not represent those of my current employer, (Qualcomm), or of any previous employer, friends, associates, (non)fictitious heroes </a:t>
            </a:r>
            <a:r>
              <a:rPr lang="en-IE" dirty="0"/>
              <a:t>or </a:t>
            </a:r>
            <a:r>
              <a:rPr lang="en-IE" dirty="0" err="1" smtClean="0"/>
              <a:t>frenemies</a:t>
            </a:r>
            <a:r>
              <a:rPr lang="en-IE" baseline="30000" dirty="0" smtClean="0"/>
              <a:t>*</a:t>
            </a:r>
          </a:p>
          <a:p>
            <a:r>
              <a:rPr lang="en-IE" dirty="0" smtClean="0"/>
              <a:t>Never practice anything discussed here on </a:t>
            </a:r>
            <a:r>
              <a:rPr lang="en-IE" u="sng" dirty="0" smtClean="0"/>
              <a:t>anything</a:t>
            </a:r>
            <a:r>
              <a:rPr lang="en-IE" dirty="0" smtClean="0"/>
              <a:t> besides your own personal network, or with-in the explicitly written remit provided to you by whomever you are providing a service for.</a:t>
            </a:r>
          </a:p>
          <a:p>
            <a:r>
              <a:rPr lang="en-IE" dirty="0" smtClean="0"/>
              <a:t>People do </a:t>
            </a:r>
            <a:r>
              <a:rPr lang="en-IE" b="1" dirty="0" smtClean="0">
                <a:solidFill>
                  <a:srgbClr val="FF0000"/>
                </a:solidFill>
              </a:rPr>
              <a:t>not</a:t>
            </a:r>
            <a:r>
              <a:rPr lang="en-IE" dirty="0" smtClean="0"/>
              <a:t> react well if you pen-test their system and then helpfully point out where their defences are weak. They will not thank you. You will not last long or succeed in prison</a:t>
            </a:r>
          </a:p>
          <a:p>
            <a:r>
              <a:rPr lang="en-IE" dirty="0" smtClean="0"/>
              <a:t>Seriously guys…. For reals….</a:t>
            </a:r>
            <a:endParaRPr lang="en-IE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603227" y="6056671"/>
            <a:ext cx="3545815" cy="757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IE" sz="1000" baseline="30000" dirty="0" smtClean="0"/>
              <a:t>* </a:t>
            </a:r>
            <a:r>
              <a:rPr lang="en-IE" sz="1000" dirty="0" err="1" smtClean="0"/>
              <a:t>Frenemy</a:t>
            </a:r>
            <a:r>
              <a:rPr lang="en-IE" sz="1000" baseline="30000" dirty="0"/>
              <a:t> </a:t>
            </a:r>
            <a:r>
              <a:rPr lang="en-IE" sz="1000" baseline="30000" dirty="0" smtClean="0"/>
              <a:t>:</a:t>
            </a:r>
            <a:r>
              <a:rPr lang="en-IE" sz="1000" dirty="0" smtClean="0"/>
              <a:t> “Friend enemy”</a:t>
            </a:r>
            <a:endParaRPr lang="en-IE" sz="1000" dirty="0"/>
          </a:p>
        </p:txBody>
      </p:sp>
    </p:spTree>
    <p:extLst>
      <p:ext uri="{BB962C8B-B14F-4D97-AF65-F5344CB8AC3E}">
        <p14:creationId xmlns:p14="http://schemas.microsoft.com/office/powerpoint/2010/main" val="45008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And crashed some </a:t>
            </a:r>
            <a:r>
              <a:rPr lang="en-IE" dirty="0" err="1" smtClean="0"/>
              <a:t>AfterParties</a:t>
            </a:r>
            <a:r>
              <a:rPr lang="en-IE" dirty="0"/>
              <a:t>!</a:t>
            </a:r>
          </a:p>
        </p:txBody>
      </p:sp>
      <p:pic>
        <p:nvPicPr>
          <p:cNvPr id="4" name="Picture 16" descr="https://encrypted-tbn0.gstatic.com/images?q=tbn:ANd9GcQPSPuxAhd_qFM8JzeMvdp2zx0vhJWn1Ch9P7NtiU-DbhTRVPP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56" y="3558556"/>
            <a:ext cx="4732966" cy="102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8" descr="http://www.safenet-inc.com/uploadedImages/Partners/logos/Palo%20Alto%20Networks.gif?n=87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78" y="5564500"/>
            <a:ext cx="4241162" cy="97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skytap.com/img/blog/uploads/Tenable_Casy_Study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886" y="4943991"/>
            <a:ext cx="262890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curitylab.ru/upload/iblock/f84/f8428be3b40811fbe9d289572e3c46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64" y="3311566"/>
            <a:ext cx="1925790" cy="192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116e71e12461a02335fa-1cb559855521e345a8faf233685a4e9a.r42.cf1.rackcdn.com/nss-labs-tests-show-enterprise-end-point-protection-solutions-improving-ability-to-block-exploits-image-p-12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70" y="1559755"/>
            <a:ext cx="2616270" cy="158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http://www.flowbydesign.com/images/logos/WH_logo_0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56" y="1516411"/>
            <a:ext cx="4807414" cy="151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85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I expected: </a:t>
            </a:r>
            <a:r>
              <a:rPr lang="en-IE" dirty="0" err="1" smtClean="0"/>
              <a:t>Blackhat</a:t>
            </a:r>
            <a:endParaRPr lang="en-IE" dirty="0"/>
          </a:p>
        </p:txBody>
      </p:sp>
      <p:pic>
        <p:nvPicPr>
          <p:cNvPr id="4" name="Picture 2" descr="http://i2.kym-cdn.com/photos/images/newsfeed/000/411/964/9b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373" y="1853248"/>
            <a:ext cx="5819775" cy="38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83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I saw</a:t>
            </a:r>
            <a:endParaRPr lang="en-IE" dirty="0"/>
          </a:p>
        </p:txBody>
      </p:sp>
      <p:pic>
        <p:nvPicPr>
          <p:cNvPr id="4" name="Picture 2" descr="http://2.bp.blogspot.com/-fojmamQIXqQ/UiSXjC-B8zI/AAAAAAAAASI/dbqnHHXWQ04/s1600/Rapid7+Part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33" y="2198369"/>
            <a:ext cx="4810792" cy="360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ttp://1.bp.blogspot.com/-YyXlYQNrUJ0/Ufq-zzo6aqI/AAAAAAAAAow/rPfzz8Wpw48/s1600/photo+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839" y="2326189"/>
            <a:ext cx="4880626" cy="366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0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I expected: </a:t>
            </a:r>
            <a:r>
              <a:rPr lang="en-IE" dirty="0" err="1" smtClean="0"/>
              <a:t>DefCon</a:t>
            </a:r>
            <a:endParaRPr lang="en-IE" dirty="0"/>
          </a:p>
        </p:txBody>
      </p:sp>
      <p:pic>
        <p:nvPicPr>
          <p:cNvPr id="4" name="Picture 2" descr="http://www.blogcdn.com/blog.moviefone.com/media/2010/03/razorandbla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137" y="1643401"/>
            <a:ext cx="7187528" cy="444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47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I saw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234" y="1130398"/>
            <a:ext cx="2495550" cy="2914650"/>
          </a:xfrm>
          <a:prstGeom prst="rect">
            <a:avLst/>
          </a:prstGeom>
        </p:spPr>
      </p:pic>
      <p:pic>
        <p:nvPicPr>
          <p:cNvPr id="5" name="Picture 8" descr="http://t2.gstatic.com/images?q=tbn:ANd9GcSnly5_H4yke2WVnyK0TSfM8cFEC2Tfrl2GX2PbNbA8jxpFa43yR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876" y="1729197"/>
            <a:ext cx="3414140" cy="455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lh6.googleusercontent.com/-ou7MANf-NvA/UAcdPdhNPbI/AAAAAAAABaw/CmJ07GZPmWE/w506-h750/IMG_628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113" y="4150741"/>
            <a:ext cx="3290466" cy="219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95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static.comicvine.com/uploads/original/12/120019/3029920-4973625090-Clo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731" y="1372155"/>
            <a:ext cx="5668855" cy="404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12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How did they see me? Techies</a:t>
            </a:r>
            <a:endParaRPr lang="en-IE" dirty="0"/>
          </a:p>
        </p:txBody>
      </p:sp>
      <p:pic>
        <p:nvPicPr>
          <p:cNvPr id="4" name="Picture 2" descr="http://ozzies4obama.files.wordpress.com/2012/10/obama-me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758" y="1547975"/>
            <a:ext cx="4267428" cy="426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61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53" y="452718"/>
            <a:ext cx="9608382" cy="1400530"/>
          </a:xfrm>
        </p:spPr>
        <p:txBody>
          <a:bodyPr/>
          <a:lstStyle/>
          <a:p>
            <a:r>
              <a:rPr lang="en-IE" dirty="0" smtClean="0"/>
              <a:t>How did they see me? Sales / </a:t>
            </a:r>
            <a:r>
              <a:rPr lang="en-IE" dirty="0" err="1" smtClean="0"/>
              <a:t>Mgmt</a:t>
            </a:r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029" y="1853248"/>
            <a:ext cx="4768268" cy="470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1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How did they see me</a:t>
            </a:r>
            <a:r>
              <a:rPr lang="en-IE" dirty="0" smtClean="0"/>
              <a:t>? </a:t>
            </a:r>
            <a:r>
              <a:rPr lang="en-IE" dirty="0" err="1" smtClean="0"/>
              <a:t>Haxorz</a:t>
            </a:r>
            <a:endParaRPr lang="en-IE" dirty="0"/>
          </a:p>
        </p:txBody>
      </p:sp>
      <p:pic>
        <p:nvPicPr>
          <p:cNvPr id="4" name="Picture 3" descr="https://fbcdn-sphotos-a-a.akamaihd.net/hphotos-ak-xpa1/t1.0-9/561708_10151154132109704_1226643377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928" y="1377209"/>
            <a:ext cx="3655088" cy="591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24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How they saw Ireland</a:t>
            </a:r>
            <a:endParaRPr lang="en-IE" dirty="0"/>
          </a:p>
        </p:txBody>
      </p:sp>
      <p:pic>
        <p:nvPicPr>
          <p:cNvPr id="4" name="Picture 2" descr="http://img.over-blog-kiwi.com/0/17/90/51/201210/1349700789.56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736" y="2493574"/>
            <a:ext cx="6339859" cy="27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55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Obligatory Cork Notification</a:t>
            </a:r>
            <a:endParaRPr lang="en-IE" dirty="0"/>
          </a:p>
        </p:txBody>
      </p:sp>
      <p:pic>
        <p:nvPicPr>
          <p:cNvPr id="4" name="Picture 2" descr="http://media.ireland.com/admin/highres/main_137298169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651" y="2052638"/>
            <a:ext cx="3534473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62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My reaction to this</a:t>
            </a:r>
            <a:endParaRPr lang="en-IE" dirty="0"/>
          </a:p>
        </p:txBody>
      </p:sp>
      <p:pic>
        <p:nvPicPr>
          <p:cNvPr id="4" name="Picture 2" descr="http://www.troll.me/images/asdasdasdasdasdasd/ummm-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59" y="1655506"/>
            <a:ext cx="6197079" cy="465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sd.keepcalm-o-matic.co.uk/i/keep-calm-and-watch-me-prove-you-wro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677" y="1282440"/>
            <a:ext cx="4630609" cy="540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3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So… where was I? </a:t>
            </a:r>
            <a:endParaRPr lang="en-IE" dirty="0"/>
          </a:p>
        </p:txBody>
      </p:sp>
      <p:pic>
        <p:nvPicPr>
          <p:cNvPr id="7170" name="Picture 2" descr="Calling Helpdesk without rebooting?, Thats a padd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464" y="1666434"/>
            <a:ext cx="5969921" cy="431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52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704268" y="484901"/>
            <a:ext cx="8574733" cy="4847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Obligatory Sun Tzu reference: </a:t>
            </a:r>
            <a:endParaRPr lang="en-US" dirty="0"/>
          </a:p>
        </p:txBody>
      </p:sp>
      <p:pic>
        <p:nvPicPr>
          <p:cNvPr id="14338" name="Picture 2" descr="Know your enemy and know yourself and you can fight a hundred battles without disaster.  - Sun Tz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059" y="2310581"/>
            <a:ext cx="8096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8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Know your enemy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Mainstream media</a:t>
            </a:r>
            <a:endParaRPr lang="en-IE" dirty="0"/>
          </a:p>
          <a:p>
            <a:r>
              <a:rPr lang="en-IE" dirty="0" smtClean="0"/>
              <a:t>Security convention talks</a:t>
            </a:r>
          </a:p>
          <a:p>
            <a:r>
              <a:rPr lang="en-IE" dirty="0" smtClean="0"/>
              <a:t>Security and general IT Blogs</a:t>
            </a:r>
          </a:p>
          <a:p>
            <a:r>
              <a:rPr lang="en-IE" dirty="0" smtClean="0"/>
              <a:t>YouTube channels</a:t>
            </a:r>
          </a:p>
          <a:p>
            <a:endParaRPr lang="en-IE" dirty="0" smtClean="0"/>
          </a:p>
        </p:txBody>
      </p:sp>
      <p:pic>
        <p:nvPicPr>
          <p:cNvPr id="4" name="Picture 2" descr="http://krebsonsecurity.com/wp-content/themes/krebsads/krebsads/images/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331" y="5000932"/>
            <a:ext cx="9096375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http://www.derbycon.com/files/pauldotcom-spons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518" y="1952932"/>
            <a:ext cx="504825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80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Know your enemy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606" y="1986116"/>
            <a:ext cx="8850318" cy="3252913"/>
          </a:xfrm>
        </p:spPr>
        <p:txBody>
          <a:bodyPr/>
          <a:lstStyle/>
          <a:p>
            <a:r>
              <a:rPr lang="en-IE" dirty="0" smtClean="0"/>
              <a:t>Maslow’s Hierarchy of Needs:</a:t>
            </a:r>
            <a:endParaRPr lang="en-IE" dirty="0"/>
          </a:p>
        </p:txBody>
      </p:sp>
      <p:pic>
        <p:nvPicPr>
          <p:cNvPr id="1026" name="Picture 2" descr="http://upload.wikimedia.org/wikipedia/commons/thumb/5/58/Maslow%27s_hierarchy_of_needs.svg/450px-Maslow%27s_hierarchy_of_need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955" y="1110723"/>
            <a:ext cx="8640230" cy="566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50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Know yourself	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SWOT Analysis: </a:t>
            </a:r>
          </a:p>
          <a:p>
            <a:pPr lvl="1"/>
            <a:endParaRPr lang="en-IE" dirty="0"/>
          </a:p>
        </p:txBody>
      </p:sp>
      <p:pic>
        <p:nvPicPr>
          <p:cNvPr id="2052" name="Picture 4" descr="http://upload.wikimedia.org/wikipedia/commons/thumb/0/0b/SWOT_en.svg/910px-SWOT_e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975" y="1414310"/>
            <a:ext cx="4549217" cy="51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08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Locate </a:t>
            </a:r>
            <a:r>
              <a:rPr lang="en-IE" dirty="0"/>
              <a:t>your destination</a:t>
            </a:r>
          </a:p>
          <a:p>
            <a:r>
              <a:rPr lang="en-IE" dirty="0"/>
              <a:t>Plan your </a:t>
            </a:r>
            <a:r>
              <a:rPr lang="en-IE" dirty="0" smtClean="0"/>
              <a:t>journey</a:t>
            </a:r>
          </a:p>
          <a:p>
            <a:r>
              <a:rPr lang="en-IE" dirty="0" smtClean="0"/>
              <a:t>Obtain </a:t>
            </a:r>
            <a:r>
              <a:rPr lang="en-IE" dirty="0"/>
              <a:t>some mentors</a:t>
            </a:r>
          </a:p>
          <a:p>
            <a:r>
              <a:rPr lang="en-IE" dirty="0" smtClean="0"/>
              <a:t>Ready your tools </a:t>
            </a:r>
          </a:p>
          <a:p>
            <a:r>
              <a:rPr lang="en-IE" dirty="0" smtClean="0"/>
              <a:t>Find </a:t>
            </a:r>
            <a:r>
              <a:rPr lang="en-IE" dirty="0"/>
              <a:t>some heroes</a:t>
            </a:r>
          </a:p>
          <a:p>
            <a:r>
              <a:rPr lang="en-IE" dirty="0"/>
              <a:t>Study some villains</a:t>
            </a:r>
          </a:p>
          <a:p>
            <a:r>
              <a:rPr lang="en-IE" dirty="0" smtClean="0"/>
              <a:t>Take </a:t>
            </a:r>
            <a:r>
              <a:rPr lang="en-IE" dirty="0"/>
              <a:t>the first step</a:t>
            </a:r>
          </a:p>
          <a:p>
            <a:endParaRPr lang="en-IE" dirty="0"/>
          </a:p>
        </p:txBody>
      </p:sp>
      <p:pic>
        <p:nvPicPr>
          <p:cNvPr id="10242" name="Picture 2" descr="http://aceimgs.com/wp-content/uploads/cunning-plan-blackadder-quote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966" y="1494503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IE" dirty="0" smtClean="0"/>
              <a:t>Project Management time!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004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Plan your journey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08" y="1535883"/>
            <a:ext cx="8594475" cy="1797259"/>
          </a:xfrm>
          <a:prstGeom prst="rect">
            <a:avLst/>
          </a:prstGeom>
        </p:spPr>
      </p:pic>
      <p:pic>
        <p:nvPicPr>
          <p:cNvPr id="5" name="Picture 14" descr="http://t0.gstatic.com/images?q=tbn:ANd9GcTsWXtVsA5OKhB5qHXBp7UmGM8zShowIa9_j-GX-8ztC-CYLcY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47" y="5136086"/>
            <a:ext cx="1916706" cy="80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V="1">
            <a:off x="8073689" y="4765463"/>
            <a:ext cx="1228642" cy="851197"/>
          </a:xfrm>
          <a:prstGeom prst="straightConnector1">
            <a:avLst/>
          </a:prstGeom>
          <a:ln w="38100">
            <a:gradFill flip="none" rotWithShape="1">
              <a:gsLst>
                <a:gs pos="0">
                  <a:srgbClr val="143C66"/>
                </a:gs>
                <a:gs pos="100000">
                  <a:srgbClr val="008080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6" descr="https://www.isc2.org/uploadedImages/Certification_Programs/CISSP-logo-stacked.png?n=838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331" y="3816056"/>
            <a:ext cx="2993957" cy="125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/>
          <p:cNvCxnSpPr>
            <a:stCxn id="24" idx="3"/>
          </p:cNvCxnSpPr>
          <p:nvPr/>
        </p:nvCxnSpPr>
        <p:spPr>
          <a:xfrm flipV="1">
            <a:off x="4355373" y="4124095"/>
            <a:ext cx="993099" cy="697380"/>
          </a:xfrm>
          <a:prstGeom prst="straightConnector1">
            <a:avLst/>
          </a:prstGeom>
          <a:ln w="38100">
            <a:gradFill flip="none" rotWithShape="1">
              <a:gsLst>
                <a:gs pos="0">
                  <a:srgbClr val="143C66"/>
                </a:gs>
                <a:gs pos="100000">
                  <a:srgbClr val="008080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4" name="Picture 4" descr="http://www.trainingcamp.com/global/images/partners/ccna_securit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010" y="3531359"/>
            <a:ext cx="1108521" cy="110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http://t0.gstatic.com/images?q=tbn:ANd9GcRhNW91u8pih4tr6QXPfPVzRqtmjY6s2QtZYRIGvbcxnD_UHpy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270" y="3531359"/>
            <a:ext cx="1141071" cy="114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://www.novainfosec.com/wp-content/uploads/2012/12/SecurityPlu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1" y="4447690"/>
            <a:ext cx="1473432" cy="74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://t3.gstatic.com/images?q=tbn:ANd9GcQkND0BUa7wDL73kCMP3AOq305AlhGzFt1ZqnhtbwqhMMnmCk4Gz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36" y="4444904"/>
            <a:ext cx="843060" cy="73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http://t2.gstatic.com/images?q=tbn:ANd9GcR4zcbkd82a9FxnJmnyita655IFEdA9K2BMrSYCx-1tIpujG-K-l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519" y="4442699"/>
            <a:ext cx="1334010" cy="73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/>
          <p:cNvCxnSpPr>
            <a:stCxn id="24" idx="3"/>
            <a:endCxn id="5" idx="1"/>
          </p:cNvCxnSpPr>
          <p:nvPr/>
        </p:nvCxnSpPr>
        <p:spPr>
          <a:xfrm>
            <a:off x="4355373" y="4821475"/>
            <a:ext cx="675074" cy="715782"/>
          </a:xfrm>
          <a:prstGeom prst="straightConnector1">
            <a:avLst/>
          </a:prstGeom>
          <a:ln w="38100">
            <a:gradFill flip="none" rotWithShape="1">
              <a:gsLst>
                <a:gs pos="0">
                  <a:srgbClr val="143C66"/>
                </a:gs>
                <a:gs pos="100000">
                  <a:srgbClr val="008080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11" idx="1"/>
          </p:cNvCxnSpPr>
          <p:nvPr/>
        </p:nvCxnSpPr>
        <p:spPr>
          <a:xfrm>
            <a:off x="7656200" y="4138820"/>
            <a:ext cx="1646131" cy="303879"/>
          </a:xfrm>
          <a:prstGeom prst="straightConnector1">
            <a:avLst/>
          </a:prstGeom>
          <a:ln w="38100">
            <a:gradFill flip="none" rotWithShape="1">
              <a:gsLst>
                <a:gs pos="0">
                  <a:srgbClr val="143C66"/>
                </a:gs>
                <a:gs pos="100000">
                  <a:srgbClr val="008080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8" name="Picture 8" descr="http://www.bytecodechennai.com/images/casp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153" y="4857705"/>
            <a:ext cx="1164722" cy="129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25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CompTIA A+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495862" cy="4195481"/>
          </a:xfrm>
        </p:spPr>
        <p:txBody>
          <a:bodyPr/>
          <a:lstStyle/>
          <a:p>
            <a:r>
              <a:rPr lang="en-IE" dirty="0" smtClean="0"/>
              <a:t>2 exams covering non-vendor specific hardware and OS </a:t>
            </a:r>
          </a:p>
          <a:p>
            <a:r>
              <a:rPr lang="en-IE" dirty="0" smtClean="0"/>
              <a:t>220-801: Fundamental </a:t>
            </a:r>
            <a:r>
              <a:rPr lang="en-IE" dirty="0" err="1" smtClean="0"/>
              <a:t>Harware</a:t>
            </a:r>
            <a:r>
              <a:rPr lang="en-IE" dirty="0" smtClean="0"/>
              <a:t> knowledge:  “what is..”</a:t>
            </a:r>
          </a:p>
          <a:p>
            <a:r>
              <a:rPr lang="en-IE" dirty="0" smtClean="0"/>
              <a:t>220-802: Fundamental Software troubleshooting skills: “how would you..”</a:t>
            </a:r>
          </a:p>
          <a:p>
            <a:r>
              <a:rPr lang="en-IE" dirty="0" smtClean="0"/>
              <a:t>Exams are about €200 each</a:t>
            </a:r>
          </a:p>
          <a:p>
            <a:r>
              <a:rPr lang="en-IE" dirty="0" smtClean="0"/>
              <a:t>Easily recognised by HR</a:t>
            </a:r>
          </a:p>
          <a:p>
            <a:r>
              <a:rPr lang="en-IE" dirty="0" smtClean="0"/>
              <a:t>Secure your foundations before you build!</a:t>
            </a:r>
          </a:p>
          <a:p>
            <a:pPr marL="342900" lvl="1" indent="-342900"/>
            <a:r>
              <a:rPr lang="en-IE" dirty="0" err="1"/>
              <a:t>DoD</a:t>
            </a:r>
            <a:r>
              <a:rPr lang="en-IE" dirty="0"/>
              <a:t> IAT Level </a:t>
            </a:r>
            <a:r>
              <a:rPr lang="en-IE" dirty="0" smtClean="0"/>
              <a:t>I </a:t>
            </a:r>
            <a:r>
              <a:rPr lang="en-IE" dirty="0"/>
              <a:t>– Department of Defence recognition </a:t>
            </a:r>
          </a:p>
          <a:p>
            <a:endParaRPr lang="en-IE" dirty="0" smtClean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2247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IE" dirty="0"/>
              <a:t>CompTIA Network+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57398" y="2003757"/>
            <a:ext cx="10102215" cy="4195481"/>
          </a:xfrm>
        </p:spPr>
        <p:txBody>
          <a:bodyPr/>
          <a:lstStyle/>
          <a:p>
            <a:r>
              <a:rPr lang="en-IE" dirty="0" smtClean="0"/>
              <a:t>1 exam covering non vendor specific networking technology and theory</a:t>
            </a:r>
          </a:p>
          <a:p>
            <a:r>
              <a:rPr lang="en-IE" dirty="0" smtClean="0"/>
              <a:t>220-801: Fundamental Hardware knowledge:  “what is..”</a:t>
            </a:r>
          </a:p>
          <a:p>
            <a:r>
              <a:rPr lang="en-IE" dirty="0" smtClean="0"/>
              <a:t>220-802: Fundamental Software troubleshooting skills: “how would you..”</a:t>
            </a:r>
          </a:p>
          <a:p>
            <a:r>
              <a:rPr lang="en-IE" dirty="0" smtClean="0"/>
              <a:t>Exam is about €280</a:t>
            </a:r>
          </a:p>
          <a:p>
            <a:r>
              <a:rPr lang="en-IE" dirty="0" smtClean="0"/>
              <a:t>Easily recognised by HR</a:t>
            </a:r>
          </a:p>
          <a:p>
            <a:r>
              <a:rPr lang="en-IE" dirty="0" smtClean="0"/>
              <a:t>Precursor to doing anything like Cisco CCENT</a:t>
            </a:r>
          </a:p>
          <a:p>
            <a:r>
              <a:rPr lang="en-IE" dirty="0" smtClean="0"/>
              <a:t>Secure your foundations before you build</a:t>
            </a:r>
          </a:p>
          <a:p>
            <a:pPr marL="342900" lvl="1" indent="-342900"/>
            <a:r>
              <a:rPr lang="en-IE" dirty="0" err="1"/>
              <a:t>DoD</a:t>
            </a:r>
            <a:r>
              <a:rPr lang="en-IE" dirty="0"/>
              <a:t> IAT Level </a:t>
            </a:r>
            <a:r>
              <a:rPr lang="en-IE" dirty="0" smtClean="0"/>
              <a:t>I </a:t>
            </a:r>
            <a:r>
              <a:rPr lang="en-IE" dirty="0"/>
              <a:t>– Department of Defence recognition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4068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How do most get into security?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934" y="2052918"/>
            <a:ext cx="3344563" cy="4731340"/>
          </a:xfrm>
        </p:spPr>
        <p:txBody>
          <a:bodyPr>
            <a:normAutofit/>
          </a:bodyPr>
          <a:lstStyle/>
          <a:p>
            <a:r>
              <a:rPr lang="en-IE" dirty="0" smtClean="0"/>
              <a:t>Developer</a:t>
            </a:r>
          </a:p>
          <a:p>
            <a:pPr lvl="1"/>
            <a:r>
              <a:rPr lang="en-IE" dirty="0" smtClean="0"/>
              <a:t>Learn to code &amp; script in several languages</a:t>
            </a:r>
          </a:p>
          <a:p>
            <a:pPr lvl="2"/>
            <a:r>
              <a:rPr lang="en-IE" dirty="0" smtClean="0"/>
              <a:t>C++</a:t>
            </a:r>
          </a:p>
          <a:p>
            <a:pPr lvl="2"/>
            <a:r>
              <a:rPr lang="en-IE" dirty="0" smtClean="0"/>
              <a:t>Perl</a:t>
            </a:r>
          </a:p>
          <a:p>
            <a:pPr lvl="2"/>
            <a:r>
              <a:rPr lang="en-IE" dirty="0" smtClean="0"/>
              <a:t>Ruby</a:t>
            </a:r>
          </a:p>
          <a:p>
            <a:pPr lvl="2"/>
            <a:r>
              <a:rPr lang="en-IE" dirty="0" smtClean="0"/>
              <a:t>Python</a:t>
            </a:r>
          </a:p>
          <a:p>
            <a:pPr lvl="1"/>
            <a:r>
              <a:rPr lang="en-IE" dirty="0" smtClean="0"/>
              <a:t>Databases</a:t>
            </a:r>
          </a:p>
          <a:p>
            <a:pPr lvl="1"/>
            <a:r>
              <a:rPr lang="en-IE" dirty="0" smtClean="0"/>
              <a:t>Application layer</a:t>
            </a:r>
          </a:p>
          <a:p>
            <a:r>
              <a:rPr lang="en-IE" dirty="0"/>
              <a:t>Application </a:t>
            </a:r>
            <a:r>
              <a:rPr lang="en-IE" dirty="0" smtClean="0"/>
              <a:t>Security</a:t>
            </a:r>
          </a:p>
          <a:p>
            <a:pPr lvl="1"/>
            <a:r>
              <a:rPr lang="en-IE" dirty="0" smtClean="0"/>
              <a:t>Penetration Tester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97643" y="2057837"/>
            <a:ext cx="3558746" cy="3222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IE" dirty="0" smtClean="0"/>
              <a:t>Network Engineer</a:t>
            </a:r>
          </a:p>
          <a:p>
            <a:pPr lvl="1"/>
            <a:r>
              <a:rPr lang="en-IE" dirty="0" smtClean="0"/>
              <a:t>OSI vs TCP model</a:t>
            </a:r>
          </a:p>
          <a:p>
            <a:pPr lvl="1"/>
            <a:r>
              <a:rPr lang="en-IE" dirty="0" smtClean="0"/>
              <a:t>Intimate understanding of protocols</a:t>
            </a:r>
          </a:p>
          <a:p>
            <a:pPr lvl="1"/>
            <a:r>
              <a:rPr lang="en-IE" dirty="0" smtClean="0"/>
              <a:t>TCP / IP</a:t>
            </a:r>
          </a:p>
          <a:p>
            <a:pPr lvl="1"/>
            <a:r>
              <a:rPr lang="en-IE" dirty="0" smtClean="0"/>
              <a:t>Switching &amp; Routing</a:t>
            </a:r>
          </a:p>
          <a:p>
            <a:pPr lvl="1"/>
            <a:r>
              <a:rPr lang="en-IE" dirty="0" smtClean="0"/>
              <a:t>Firewalls</a:t>
            </a:r>
          </a:p>
          <a:p>
            <a:r>
              <a:rPr lang="en-IE" dirty="0" smtClean="0"/>
              <a:t>Architecture </a:t>
            </a:r>
          </a:p>
          <a:p>
            <a:pPr lvl="1"/>
            <a:endParaRPr lang="en-IE" dirty="0" smtClean="0"/>
          </a:p>
          <a:p>
            <a:pPr marL="0" indent="0">
              <a:buFont typeface="Wingdings 3" charset="2"/>
              <a:buNone/>
            </a:pPr>
            <a:endParaRPr lang="en-IE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15749" y="2048002"/>
            <a:ext cx="295741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IE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47005" y="2072585"/>
            <a:ext cx="394368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IE" dirty="0" smtClean="0"/>
              <a:t>System Administrator</a:t>
            </a:r>
          </a:p>
          <a:p>
            <a:pPr lvl="1"/>
            <a:r>
              <a:rPr lang="en-IE" dirty="0" smtClean="0"/>
              <a:t>Operating systems</a:t>
            </a:r>
          </a:p>
          <a:p>
            <a:pPr lvl="2"/>
            <a:r>
              <a:rPr lang="en-IE" dirty="0" smtClean="0"/>
              <a:t>Windows</a:t>
            </a:r>
          </a:p>
          <a:p>
            <a:pPr lvl="2"/>
            <a:r>
              <a:rPr lang="en-IE" dirty="0" smtClean="0"/>
              <a:t>Linux</a:t>
            </a:r>
          </a:p>
          <a:p>
            <a:pPr lvl="2"/>
            <a:r>
              <a:rPr lang="en-IE" dirty="0" smtClean="0"/>
              <a:t>Mac</a:t>
            </a:r>
          </a:p>
          <a:p>
            <a:pPr lvl="1"/>
            <a:r>
              <a:rPr lang="en-IE" dirty="0" smtClean="0"/>
              <a:t>LDAP / Active Directory</a:t>
            </a:r>
          </a:p>
          <a:p>
            <a:pPr lvl="1"/>
            <a:r>
              <a:rPr lang="en-IE" dirty="0" smtClean="0"/>
              <a:t>Server hardening</a:t>
            </a:r>
          </a:p>
          <a:p>
            <a:pPr lvl="2"/>
            <a:r>
              <a:rPr lang="en-IE" dirty="0" smtClean="0"/>
              <a:t>IIS / Apache</a:t>
            </a:r>
          </a:p>
          <a:p>
            <a:pPr lvl="2"/>
            <a:r>
              <a:rPr lang="en-IE" dirty="0" smtClean="0"/>
              <a:t>Databases</a:t>
            </a:r>
          </a:p>
          <a:p>
            <a:pPr lvl="1"/>
            <a:r>
              <a:rPr lang="en-IE" dirty="0" smtClean="0"/>
              <a:t>Incident Response</a:t>
            </a:r>
          </a:p>
          <a:p>
            <a:pPr lvl="1"/>
            <a:endParaRPr lang="en-IE" dirty="0" smtClean="0"/>
          </a:p>
          <a:p>
            <a:pPr marL="0" indent="0">
              <a:buFont typeface="Wingdings 3" charset="2"/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1536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CompTIA Security+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574520" cy="4195481"/>
          </a:xfrm>
        </p:spPr>
        <p:txBody>
          <a:bodyPr/>
          <a:lstStyle/>
          <a:p>
            <a:r>
              <a:rPr lang="en-IE" dirty="0"/>
              <a:t>1 exam covering </a:t>
            </a:r>
            <a:r>
              <a:rPr lang="en-IE" dirty="0" smtClean="0"/>
              <a:t>non vendor </a:t>
            </a:r>
            <a:r>
              <a:rPr lang="en-IE" dirty="0"/>
              <a:t>specific networking technology and </a:t>
            </a:r>
            <a:r>
              <a:rPr lang="en-IE" dirty="0" smtClean="0"/>
              <a:t>theory</a:t>
            </a:r>
          </a:p>
          <a:p>
            <a:r>
              <a:rPr lang="en-IE" dirty="0" smtClean="0"/>
              <a:t>Well recognised worldwide</a:t>
            </a:r>
          </a:p>
          <a:p>
            <a:r>
              <a:rPr lang="en-IE" dirty="0" smtClean="0"/>
              <a:t>Seen as de factor starting point in Security certification</a:t>
            </a:r>
          </a:p>
          <a:p>
            <a:r>
              <a:rPr lang="en-IE" dirty="0"/>
              <a:t>Covers concepts, principles and technology</a:t>
            </a:r>
          </a:p>
          <a:p>
            <a:r>
              <a:rPr lang="en-IE" dirty="0" smtClean="0"/>
              <a:t>Exam is €310</a:t>
            </a:r>
          </a:p>
          <a:p>
            <a:pPr marL="342900" lvl="1" indent="-342900"/>
            <a:r>
              <a:rPr lang="en-IE" dirty="0" err="1"/>
              <a:t>DoD</a:t>
            </a:r>
            <a:r>
              <a:rPr lang="en-IE" dirty="0"/>
              <a:t> IAT Level II – Department of Defence recognition </a:t>
            </a:r>
          </a:p>
          <a:p>
            <a:endParaRPr lang="en-IE" dirty="0" smtClean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2346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I didn’t sit…yet…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dirty="0" smtClean="0"/>
              <a:t>ISC</a:t>
            </a:r>
            <a:r>
              <a:rPr lang="en-IE" baseline="30000" dirty="0" smtClean="0"/>
              <a:t>2</a:t>
            </a:r>
            <a:r>
              <a:rPr lang="en-IE" dirty="0" smtClean="0"/>
              <a:t> Systems Security Certified Practitioner (SSCP):</a:t>
            </a:r>
          </a:p>
          <a:p>
            <a:pPr lvl="1"/>
            <a:r>
              <a:rPr lang="en-IE" dirty="0" smtClean="0"/>
              <a:t>CISSP’s baby brother – covers 8 of the 10 domains</a:t>
            </a:r>
          </a:p>
          <a:p>
            <a:pPr lvl="1"/>
            <a:r>
              <a:rPr lang="en-IE" dirty="0" smtClean="0"/>
              <a:t>Practical rather than theory or policy writing</a:t>
            </a:r>
          </a:p>
          <a:p>
            <a:pPr lvl="1"/>
            <a:r>
              <a:rPr lang="en-IE" dirty="0" smtClean="0"/>
              <a:t>Requirements: 1 year of experience in one or more of the domains</a:t>
            </a:r>
          </a:p>
          <a:p>
            <a:pPr lvl="1"/>
            <a:r>
              <a:rPr lang="en-IE" dirty="0" smtClean="0"/>
              <a:t>Background Checks</a:t>
            </a:r>
          </a:p>
          <a:p>
            <a:pPr lvl="1"/>
            <a:r>
              <a:rPr lang="en-IE" dirty="0" err="1" smtClean="0"/>
              <a:t>DoD</a:t>
            </a:r>
            <a:r>
              <a:rPr lang="en-IE" dirty="0" smtClean="0"/>
              <a:t> IAT Level II – Department of Defence recognition </a:t>
            </a:r>
            <a:br>
              <a:rPr lang="en-IE" dirty="0" smtClean="0"/>
            </a:br>
            <a:endParaRPr lang="en-IE" dirty="0" smtClean="0"/>
          </a:p>
          <a:p>
            <a:r>
              <a:rPr lang="en-IE" dirty="0" smtClean="0"/>
              <a:t>CompTIA Advanced Security Practitioner (CASP)</a:t>
            </a:r>
          </a:p>
          <a:p>
            <a:pPr lvl="1"/>
            <a:r>
              <a:rPr lang="en-IE" dirty="0" err="1" smtClean="0"/>
              <a:t>Security+’s</a:t>
            </a:r>
            <a:r>
              <a:rPr lang="en-IE" dirty="0" smtClean="0"/>
              <a:t> big brother – more in-depth and comprehensive </a:t>
            </a:r>
          </a:p>
          <a:p>
            <a:pPr lvl="1"/>
            <a:r>
              <a:rPr lang="en-IE" dirty="0" smtClean="0"/>
              <a:t>New exam but gaining traction</a:t>
            </a:r>
          </a:p>
          <a:p>
            <a:pPr lvl="1"/>
            <a:r>
              <a:rPr lang="en-IE" dirty="0" smtClean="0"/>
              <a:t>Requirements: 5-10 years (recommended by CompTIA)</a:t>
            </a:r>
          </a:p>
          <a:p>
            <a:pPr lvl="1"/>
            <a:r>
              <a:rPr lang="en-IE" dirty="0" err="1" smtClean="0"/>
              <a:t>DoD</a:t>
            </a:r>
            <a:r>
              <a:rPr lang="en-IE" dirty="0" smtClean="0"/>
              <a:t> IAM Level II</a:t>
            </a:r>
          </a:p>
          <a:p>
            <a:pPr lvl="1"/>
            <a:endParaRPr lang="en-IE" dirty="0" smtClean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5502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I didn’t sit… yet…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ISC</a:t>
            </a:r>
            <a:r>
              <a:rPr lang="en-IE" baseline="30000" dirty="0" smtClean="0"/>
              <a:t>2 </a:t>
            </a:r>
            <a:r>
              <a:rPr lang="en-IE" dirty="0" smtClean="0"/>
              <a:t>Certified Information Systems Security Professional (CISSP)</a:t>
            </a:r>
          </a:p>
          <a:p>
            <a:pPr lvl="1"/>
            <a:r>
              <a:rPr lang="en-IE" dirty="0" smtClean="0"/>
              <a:t>Covers 10 security “domains” - </a:t>
            </a:r>
            <a:r>
              <a:rPr lang="en-IE" dirty="0"/>
              <a:t>1 mile wide, 2 inches </a:t>
            </a:r>
            <a:r>
              <a:rPr lang="en-IE" dirty="0" smtClean="0"/>
              <a:t>deep</a:t>
            </a:r>
          </a:p>
          <a:p>
            <a:pPr lvl="1"/>
            <a:r>
              <a:rPr lang="en-IE" dirty="0"/>
              <a:t>Broad overview of </a:t>
            </a:r>
            <a:r>
              <a:rPr lang="en-IE" dirty="0" smtClean="0"/>
              <a:t>each area, both technical and theory</a:t>
            </a:r>
          </a:p>
          <a:p>
            <a:pPr lvl="1"/>
            <a:r>
              <a:rPr lang="en-IE" dirty="0" smtClean="0"/>
              <a:t>Widely respected by HR, Management, public: </a:t>
            </a:r>
            <a:r>
              <a:rPr lang="en-IE" dirty="0"/>
              <a:t>Very bankable!</a:t>
            </a:r>
          </a:p>
          <a:p>
            <a:pPr lvl="1"/>
            <a:r>
              <a:rPr lang="en-IE" dirty="0" smtClean="0"/>
              <a:t>5 years work experience in two of the ten domains</a:t>
            </a:r>
          </a:p>
          <a:p>
            <a:pPr lvl="1"/>
            <a:r>
              <a:rPr lang="en-IE" dirty="0" smtClean="0"/>
              <a:t>1 year waiver available for degrees or certain certifications</a:t>
            </a:r>
          </a:p>
          <a:p>
            <a:pPr lvl="1"/>
            <a:r>
              <a:rPr lang="en-IE" dirty="0" smtClean="0"/>
              <a:t>You can still become an “associate” holder while working on experience </a:t>
            </a:r>
          </a:p>
          <a:p>
            <a:pPr lvl="1"/>
            <a:r>
              <a:rPr lang="en-IE" dirty="0" smtClean="0"/>
              <a:t>€520 for the 6 hour exam</a:t>
            </a:r>
          </a:p>
          <a:p>
            <a:pPr lvl="1"/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283121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Locate </a:t>
            </a:r>
            <a:r>
              <a:rPr lang="en-IE" dirty="0"/>
              <a:t>your destination</a:t>
            </a:r>
          </a:p>
          <a:p>
            <a:r>
              <a:rPr lang="en-IE" dirty="0"/>
              <a:t>Plan your </a:t>
            </a:r>
            <a:r>
              <a:rPr lang="en-IE" dirty="0" smtClean="0"/>
              <a:t>journey</a:t>
            </a:r>
          </a:p>
          <a:p>
            <a:r>
              <a:rPr lang="en-IE" dirty="0" smtClean="0"/>
              <a:t>Obtain </a:t>
            </a:r>
            <a:r>
              <a:rPr lang="en-IE" dirty="0"/>
              <a:t>some mentors</a:t>
            </a:r>
          </a:p>
          <a:p>
            <a:r>
              <a:rPr lang="en-IE" dirty="0" smtClean="0"/>
              <a:t>Ready your tools </a:t>
            </a:r>
          </a:p>
          <a:p>
            <a:r>
              <a:rPr lang="en-IE" dirty="0" smtClean="0"/>
              <a:t>Find </a:t>
            </a:r>
            <a:r>
              <a:rPr lang="en-IE" dirty="0"/>
              <a:t>some heroes</a:t>
            </a:r>
          </a:p>
          <a:p>
            <a:r>
              <a:rPr lang="en-IE" dirty="0"/>
              <a:t>Study some villains</a:t>
            </a:r>
          </a:p>
          <a:p>
            <a:r>
              <a:rPr lang="en-IE" dirty="0" smtClean="0"/>
              <a:t>Take </a:t>
            </a:r>
            <a:r>
              <a:rPr lang="en-IE" dirty="0"/>
              <a:t>the first step</a:t>
            </a:r>
          </a:p>
          <a:p>
            <a:endParaRPr lang="en-IE" dirty="0"/>
          </a:p>
        </p:txBody>
      </p:sp>
      <p:pic>
        <p:nvPicPr>
          <p:cNvPr id="10242" name="Picture 2" descr="http://aceimgs.com/wp-content/uploads/cunning-plan-blackadder-quote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966" y="1494503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IE" dirty="0" smtClean="0"/>
              <a:t>Project Management time!</a:t>
            </a:r>
            <a:endParaRPr lang="en-IE" dirty="0"/>
          </a:p>
        </p:txBody>
      </p:sp>
      <p:pic>
        <p:nvPicPr>
          <p:cNvPr id="9218" name="Picture 2" descr="http://findicons.com/files/icons/1609/ose_png/256/ti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782" y="1853248"/>
            <a:ext cx="761571" cy="76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findicons.com/files/icons/1609/ose_png/256/ti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211" y="2311143"/>
            <a:ext cx="761571" cy="76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ndicons.com/files/icons/1609/ose_png/256/ti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781" y="2814489"/>
            <a:ext cx="761571" cy="76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56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Ready your tools</a:t>
            </a:r>
            <a:endParaRPr lang="en-IE" dirty="0"/>
          </a:p>
        </p:txBody>
      </p:sp>
      <p:pic>
        <p:nvPicPr>
          <p:cNvPr id="5" name="Picture 6" descr="http://profalbrecht.files.wordpress.com/2011/07/linkedin-ic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778" y="3765743"/>
            <a:ext cx="2289545" cy="147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cdn.sejalivre.org/uploads/2012/01/41802_157183860350_4683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215" y="1909918"/>
            <a:ext cx="1542528" cy="154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d8u1nmttd4enu.cloudfront.net/designs/create-next-logo-professor-messer-logo-design-99designs_22053966~45a99111a0fa49a5a6c1cf6a77ea7fe786d74610_largecr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863" y="1709919"/>
            <a:ext cx="2573525" cy="190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https://encrypted-tbn1.gstatic.com/images?q=tbn:ANd9GcTYl8oiV2xC92DSJDBMDDXn0nhtU3C8YpLUBishGqtwEaVRBnHQBVNY5QS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85" y="1735830"/>
            <a:ext cx="3024697" cy="187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3qdigital.com/wp-content/uploads/2014/08/twitter-logo.png?b5819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626" y="3917973"/>
            <a:ext cx="2963245" cy="111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://cdn.oreilly.com/oreilly/publishers/sybex/sybex-logo-176x5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1" y="4205989"/>
            <a:ext cx="2768082" cy="78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91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Find some heroes: Inspiration</a:t>
            </a:r>
            <a:endParaRPr lang="en-IE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103313" y="2052637"/>
          <a:ext cx="8947149" cy="33593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82383"/>
                <a:gridCol w="2982383"/>
                <a:gridCol w="2982383"/>
              </a:tblGrid>
              <a:tr h="454589"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Jason E Street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Joshua Corman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Brian Honan</a:t>
                      </a:r>
                      <a:endParaRPr lang="en-IE" dirty="0"/>
                    </a:p>
                  </a:txBody>
                  <a:tcPr/>
                </a:tc>
              </a:tr>
              <a:tr h="2904726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966" y="2531192"/>
            <a:ext cx="2857500" cy="2857500"/>
          </a:xfrm>
          <a:prstGeom prst="rect">
            <a:avLst/>
          </a:prstGeom>
        </p:spPr>
      </p:pic>
      <p:pic>
        <p:nvPicPr>
          <p:cNvPr id="13318" name="Picture 6" descr="http://i.i.cbsi.com/cnwk.1d/i/tim/2011/08/23/2011_Defcon_19_josh_corm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414" y="2528140"/>
            <a:ext cx="1879702" cy="276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https://pbs.twimg.com/profile_images/1254742442/Brian_Hona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930" y="2553007"/>
            <a:ext cx="1874037" cy="281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47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Build a lab	</a:t>
            </a:r>
            <a:endParaRPr lang="en-I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602736" y="2360772"/>
          <a:ext cx="6483791" cy="3069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780"/>
                <a:gridCol w="795655"/>
                <a:gridCol w="1352868"/>
                <a:gridCol w="932180"/>
                <a:gridCol w="845308"/>
              </a:tblGrid>
              <a:tr h="389013">
                <a:tc>
                  <a:txBody>
                    <a:bodyPr/>
                    <a:lstStyle/>
                    <a:p>
                      <a:r>
                        <a:rPr lang="en-IE" dirty="0" smtClean="0"/>
                        <a:t>Name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Price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Windows?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Linux?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Mac?</a:t>
                      </a:r>
                      <a:endParaRPr lang="en-IE" dirty="0"/>
                    </a:p>
                  </a:txBody>
                  <a:tcPr/>
                </a:tc>
              </a:tr>
              <a:tr h="702367">
                <a:tc>
                  <a:txBody>
                    <a:bodyPr/>
                    <a:lstStyle/>
                    <a:p>
                      <a:r>
                        <a:rPr lang="en-IE" dirty="0" smtClean="0"/>
                        <a:t>VMWare Workstation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Free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647897">
                <a:tc>
                  <a:txBody>
                    <a:bodyPr/>
                    <a:lstStyle/>
                    <a:p>
                      <a:r>
                        <a:rPr lang="en-IE" dirty="0" smtClean="0"/>
                        <a:t>QEMU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Free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</a:tr>
              <a:tr h="658762">
                <a:tc>
                  <a:txBody>
                    <a:bodyPr/>
                    <a:lstStyle/>
                    <a:p>
                      <a:r>
                        <a:rPr lang="en-IE" dirty="0" smtClean="0"/>
                        <a:t>Windows Virtual</a:t>
                      </a:r>
                      <a:r>
                        <a:rPr lang="en-IE" baseline="0" dirty="0" smtClean="0"/>
                        <a:t> PC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Free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671445">
                <a:tc>
                  <a:txBody>
                    <a:bodyPr/>
                    <a:lstStyle/>
                    <a:p>
                      <a:r>
                        <a:rPr lang="en-IE" dirty="0" smtClean="0"/>
                        <a:t>Oracle </a:t>
                      </a:r>
                      <a:r>
                        <a:rPr lang="en-IE" dirty="0" err="1" smtClean="0"/>
                        <a:t>VirtualBox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Free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375" y="2799666"/>
            <a:ext cx="457200" cy="457200"/>
          </a:xfrm>
          <a:prstGeom prst="rect">
            <a:avLst/>
          </a:prstGeom>
        </p:spPr>
      </p:pic>
      <p:pic>
        <p:nvPicPr>
          <p:cNvPr id="1026" name="Picture 2" descr="http://www.dedoimedo.com/images/computers_new_1/windows-7-icon-sm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375" y="419837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dedoimedo.com/images/computers_new_1/windows-7-icon-sm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375" y="485719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1.gstatic.com/images?q=tbn:ANd9GcS-qkV1mYwmiCGiou2q7HVOz1HVsWFQMvpiqytwtYN32_C5tl04c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581" y="279966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t1.gstatic.com/images?q=tbn:ANd9GcS-qkV1mYwmiCGiou2q7HVOz1HVsWFQMvpiqytwtYN32_C5tl04c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581" y="356166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t1.gstatic.com/images?q=tbn:ANd9GcS-qkV1mYwmiCGiou2q7HVOz1HVsWFQMvpiqytwtYN32_C5tl04c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409" y="10329481"/>
            <a:ext cx="146304" cy="14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ifinity2.wpengine.netdna-cdn.com/wp-content/uploads/2014/02/apple-logo-smal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652" y="485719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53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Create your playground	</a:t>
            </a:r>
            <a:endParaRPr lang="en-I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461362"/>
              </p:ext>
            </p:extLst>
          </p:nvPr>
        </p:nvGraphicFramePr>
        <p:xfrm>
          <a:off x="80755" y="1584900"/>
          <a:ext cx="12017059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0730"/>
                <a:gridCol w="2216468"/>
                <a:gridCol w="1803718"/>
                <a:gridCol w="3070543"/>
                <a:gridCol w="1625600"/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Name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Distributor</a:t>
                      </a:r>
                      <a:r>
                        <a:rPr lang="en-IE" baseline="0" dirty="0" smtClean="0"/>
                        <a:t> 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Flavour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Advantages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Kali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Offensive</a:t>
                      </a:r>
                      <a:r>
                        <a:rPr lang="en-IE" baseline="0" dirty="0" smtClean="0"/>
                        <a:t> Security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Debian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Multiplatform, well armed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Attacker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SIFT Workstation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SANS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Ubuntu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Forensics focused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Attacker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Blackbox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Open Source!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Ubuntu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Fast, easy to use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Attacker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Network Security Toolkit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 smtClean="0"/>
                        <a:t>Henderson &amp; </a:t>
                      </a:r>
                      <a:r>
                        <a:rPr lang="en-IE" sz="1050" dirty="0" err="1" smtClean="0"/>
                        <a:t>Blankenbaker</a:t>
                      </a:r>
                      <a:endParaRPr lang="en-I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Fedora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Test,</a:t>
                      </a:r>
                      <a:r>
                        <a:rPr lang="en-IE" baseline="0" dirty="0" smtClean="0"/>
                        <a:t> monitor, fix easily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Attacker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Metasploitable</a:t>
                      </a:r>
                      <a:r>
                        <a:rPr lang="en-IE" dirty="0" smtClean="0"/>
                        <a:t> 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Offensive Security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Ubuntu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Vulnerable OS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Target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Damn Vulnerable Linux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Slackware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Vulnerable</a:t>
                      </a:r>
                      <a:r>
                        <a:rPr lang="en-IE" baseline="0" dirty="0" smtClean="0"/>
                        <a:t> OS &amp; software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Target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Windows Server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Microsoft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Windows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Lions share of the market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Target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LAMP Security Training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LAMPSecurity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Linux (several)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Linux Apache </a:t>
                      </a:r>
                      <a:r>
                        <a:rPr lang="en-IE" dirty="0" err="1" smtClean="0"/>
                        <a:t>MySql</a:t>
                      </a:r>
                      <a:r>
                        <a:rPr lang="en-IE" dirty="0" smtClean="0"/>
                        <a:t> PHP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Target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Application Security Project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OWASP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Broken web applications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Target</a:t>
                      </a:r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97161" y="6154996"/>
            <a:ext cx="578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http://resources.infosecinstitute.com/hacking-lab/</a:t>
            </a:r>
          </a:p>
        </p:txBody>
      </p:sp>
    </p:spTree>
    <p:extLst>
      <p:ext uri="{BB962C8B-B14F-4D97-AF65-F5344CB8AC3E}">
        <p14:creationId xmlns:p14="http://schemas.microsoft.com/office/powerpoint/2010/main" val="122776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Take the first step….</a:t>
            </a:r>
            <a:endParaRPr lang="en-IE" dirty="0"/>
          </a:p>
        </p:txBody>
      </p:sp>
      <p:pic>
        <p:nvPicPr>
          <p:cNvPr id="11266" name="Picture 2" descr="http://inspirably.com/uploads/user/16306-luck-is-what-happens-when-preparation-meets-opportun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046" y="1853248"/>
            <a:ext cx="4334046" cy="433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8719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I’m currently studying: Tools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2954"/>
            <a:ext cx="4284765" cy="5106169"/>
          </a:xfrm>
        </p:spPr>
        <p:txBody>
          <a:bodyPr>
            <a:normAutofit lnSpcReduction="10000"/>
          </a:bodyPr>
          <a:lstStyle/>
          <a:p>
            <a:r>
              <a:rPr lang="en-IE" dirty="0" smtClean="0"/>
              <a:t>Splunk: </a:t>
            </a:r>
            <a:r>
              <a:rPr lang="en-US" dirty="0" smtClean="0"/>
              <a:t>indexes </a:t>
            </a:r>
            <a:r>
              <a:rPr lang="en-US" dirty="0"/>
              <a:t>and makes searchable data from any app, server or network device in real time including logs, </a:t>
            </a:r>
            <a:r>
              <a:rPr lang="en-US" dirty="0" err="1"/>
              <a:t>config</a:t>
            </a:r>
            <a:r>
              <a:rPr lang="en-US" dirty="0"/>
              <a:t> files, messages, alerts, scripts and metrics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IE" dirty="0"/>
              <a:t>Netwitness: interactive threat analysis application, allowing free-form contextual analysis of raw network data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20482" name="Picture 2" descr="http://www.keylink.net.au/images/splunk_machine_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969" y="1392954"/>
            <a:ext cx="5953125" cy="26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thesecurityblogger.com/wp-content/uploads/2011/10/netwitnes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568" y="4212143"/>
            <a:ext cx="4514747" cy="253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869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873608" cy="1400530"/>
          </a:xfrm>
        </p:spPr>
        <p:txBody>
          <a:bodyPr/>
          <a:lstStyle/>
          <a:p>
            <a:r>
              <a:rPr lang="en-IE" dirty="0" smtClean="0"/>
              <a:t>Certification Path: Developer</a:t>
            </a:r>
            <a:endParaRPr lang="en-I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6916" y="1524000"/>
            <a:ext cx="10543635" cy="5140411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C|EH : EC Council’s </a:t>
            </a:r>
            <a:r>
              <a:rPr lang="en-IE" i="1" dirty="0" smtClean="0"/>
              <a:t>Certified Ethical Hacker</a:t>
            </a:r>
          </a:p>
          <a:p>
            <a:pPr lvl="1"/>
            <a:r>
              <a:rPr lang="en-IE" dirty="0" smtClean="0"/>
              <a:t>Hacker </a:t>
            </a:r>
            <a:r>
              <a:rPr lang="en-IE" dirty="0" err="1" smtClean="0"/>
              <a:t>mindset</a:t>
            </a:r>
            <a:r>
              <a:rPr lang="en-IE" dirty="0" smtClean="0"/>
              <a:t>, tools and techniques</a:t>
            </a:r>
          </a:p>
          <a:p>
            <a:pPr lvl="1"/>
            <a:r>
              <a:rPr lang="en-IE" dirty="0" smtClean="0"/>
              <a:t>Widely recognised by HR and Management</a:t>
            </a:r>
          </a:p>
          <a:p>
            <a:pPr lvl="1"/>
            <a:r>
              <a:rPr lang="en-IE" dirty="0" smtClean="0"/>
              <a:t>Often seen as broad introduction</a:t>
            </a:r>
          </a:p>
          <a:p>
            <a:pPr lvl="1"/>
            <a:r>
              <a:rPr lang="en-IE" dirty="0" smtClean="0"/>
              <a:t>Self study possible</a:t>
            </a:r>
            <a:br>
              <a:rPr lang="en-IE" dirty="0" smtClean="0"/>
            </a:br>
            <a:endParaRPr lang="en-IE" dirty="0" smtClean="0"/>
          </a:p>
          <a:p>
            <a:r>
              <a:rPr lang="en-IE" dirty="0" smtClean="0"/>
              <a:t>C)PTE : Mile2’s </a:t>
            </a:r>
            <a:r>
              <a:rPr lang="en-IE" i="1" dirty="0" smtClean="0"/>
              <a:t>Certified Penetration Testing Engineer</a:t>
            </a:r>
          </a:p>
          <a:p>
            <a:pPr lvl="1"/>
            <a:r>
              <a:rPr lang="en-IE" dirty="0" smtClean="0"/>
              <a:t>Advanced certification, covers penetration testing much more in depth</a:t>
            </a:r>
          </a:p>
          <a:p>
            <a:pPr lvl="1"/>
            <a:r>
              <a:rPr lang="en-IE" dirty="0" smtClean="0"/>
              <a:t>Covers business aspects also: justification, risk reduction, access control implementation </a:t>
            </a:r>
          </a:p>
          <a:p>
            <a:pPr lvl="1"/>
            <a:r>
              <a:rPr lang="en-IE" dirty="0" smtClean="0"/>
              <a:t>Self-study possible </a:t>
            </a:r>
            <a:br>
              <a:rPr lang="en-IE" dirty="0" smtClean="0"/>
            </a:br>
            <a:endParaRPr lang="en-IE" dirty="0" smtClean="0"/>
          </a:p>
          <a:p>
            <a:r>
              <a:rPr lang="en-IE" dirty="0" smtClean="0"/>
              <a:t>OSCP: </a:t>
            </a:r>
            <a:r>
              <a:rPr lang="en-IE" i="1" dirty="0" smtClean="0"/>
              <a:t>Offensive Security Certified Professional </a:t>
            </a:r>
          </a:p>
          <a:p>
            <a:pPr lvl="1"/>
            <a:r>
              <a:rPr lang="en-IE" dirty="0" smtClean="0"/>
              <a:t>24 hour exam on unfamiliar lab</a:t>
            </a:r>
          </a:p>
          <a:p>
            <a:pPr lvl="1"/>
            <a:r>
              <a:rPr lang="en-IE" dirty="0" smtClean="0"/>
              <a:t>Full report required</a:t>
            </a:r>
          </a:p>
          <a:p>
            <a:pPr lvl="1"/>
            <a:r>
              <a:rPr lang="en-IE" dirty="0" smtClean="0"/>
              <a:t>Must sit the physical or online course first</a:t>
            </a:r>
          </a:p>
        </p:txBody>
      </p:sp>
    </p:spTree>
    <p:extLst>
      <p:ext uri="{BB962C8B-B14F-4D97-AF65-F5344CB8AC3E}">
        <p14:creationId xmlns:p14="http://schemas.microsoft.com/office/powerpoint/2010/main" val="30876385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I’m currently studying: Tools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284765" cy="4642850"/>
          </a:xfrm>
        </p:spPr>
        <p:txBody>
          <a:bodyPr>
            <a:normAutofit/>
          </a:bodyPr>
          <a:lstStyle/>
          <a:p>
            <a:r>
              <a:rPr lang="en-US" dirty="0"/>
              <a:t>Volatility Framework: open source collection of tools, implemented in Python, for the extraction of digital artifacts from volatile memory (RAM) samples.</a:t>
            </a: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BURP Suite: </a:t>
            </a:r>
            <a:r>
              <a:rPr lang="en-US" dirty="0"/>
              <a:t>an integrated platform for performing security testing of web </a:t>
            </a:r>
            <a:r>
              <a:rPr lang="en-US" dirty="0" smtClean="0"/>
              <a:t>applications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endParaRPr lang="en-US" dirty="0" smtClean="0"/>
          </a:p>
        </p:txBody>
      </p:sp>
      <p:pic>
        <p:nvPicPr>
          <p:cNvPr id="2052" name="Picture 4" descr="http://portswigger.net/screenshots/scanner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265" y="4437195"/>
            <a:ext cx="3224980" cy="225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blog.creativeitp.com/wp-content/uploads/2012/12/volatility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52" y="1974260"/>
            <a:ext cx="3855982" cy="214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6512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I’m currently studying: Books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5159" y="1982068"/>
            <a:ext cx="3045899" cy="2511274"/>
          </a:xfrm>
        </p:spPr>
        <p:txBody>
          <a:bodyPr/>
          <a:lstStyle/>
          <a:p>
            <a:r>
              <a:rPr lang="en-IE" dirty="0" smtClean="0"/>
              <a:t>Practical Malware Analysis – Michael </a:t>
            </a:r>
            <a:r>
              <a:rPr lang="en-IE" dirty="0" err="1" smtClean="0"/>
              <a:t>Sikorski</a:t>
            </a:r>
            <a:endParaRPr lang="en-IE" dirty="0"/>
          </a:p>
        </p:txBody>
      </p:sp>
      <p:pic>
        <p:nvPicPr>
          <p:cNvPr id="21508" name="Picture 4" descr="The Tao of Network Security Monitoring Beyond Intrusion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566" y="4277907"/>
            <a:ext cx="1381125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066600" y="2016481"/>
            <a:ext cx="3045899" cy="2511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IE" dirty="0" smtClean="0"/>
              <a:t>Network Security Through Data Analysis – Michael Collins</a:t>
            </a:r>
            <a:endParaRPr lang="en-IE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27895" y="4327067"/>
            <a:ext cx="3045899" cy="2511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IE" dirty="0" smtClean="0"/>
              <a:t>The Practice of Network Security Monitoring – Richard </a:t>
            </a:r>
            <a:r>
              <a:rPr lang="en-IE" dirty="0" err="1" smtClean="0"/>
              <a:t>Bejtich</a:t>
            </a:r>
            <a:endParaRPr lang="en-IE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066597" y="4277907"/>
            <a:ext cx="3045899" cy="2511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IE" smtClean="0"/>
              <a:t>The Tao of Network Security Monitoring: Beyond Intrusion Detection – Richard Bejtich</a:t>
            </a:r>
            <a:endParaRPr lang="en-IE" dirty="0"/>
          </a:p>
        </p:txBody>
      </p:sp>
      <p:pic>
        <p:nvPicPr>
          <p:cNvPr id="21510" name="Picture 6" descr="Network Security Through Data 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834" y="2016481"/>
            <a:ext cx="1381125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The Practice of Network Security Monitor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226" y="4277907"/>
            <a:ext cx="1381125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 descr="Practical Malware Analys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347" y="1982068"/>
            <a:ext cx="1381125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9166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What’s next?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038959" cy="4195481"/>
          </a:xfrm>
        </p:spPr>
        <p:txBody>
          <a:bodyPr/>
          <a:lstStyle/>
          <a:p>
            <a:r>
              <a:rPr lang="en-IE" dirty="0" err="1" smtClean="0"/>
              <a:t>EnCase</a:t>
            </a:r>
            <a:r>
              <a:rPr lang="en-IE" dirty="0" smtClean="0"/>
              <a:t> Certified Engineer:</a:t>
            </a:r>
          </a:p>
          <a:p>
            <a:pPr marL="0" indent="0">
              <a:buNone/>
            </a:pPr>
            <a:r>
              <a:rPr lang="en-IE" dirty="0" smtClean="0"/>
              <a:t>Certifies you to use Guidance Software’s </a:t>
            </a:r>
            <a:r>
              <a:rPr lang="en-IE" dirty="0" err="1" smtClean="0"/>
              <a:t>EnCase</a:t>
            </a:r>
            <a:r>
              <a:rPr lang="en-IE" dirty="0" smtClean="0"/>
              <a:t> forensics software suite. For use in private and legal cases </a:t>
            </a:r>
            <a:endParaRPr lang="en-IE" dirty="0"/>
          </a:p>
        </p:txBody>
      </p:sp>
      <p:pic>
        <p:nvPicPr>
          <p:cNvPr id="5122" name="Picture 2" descr="http://t0.gstatic.com/images?q=tbn:ANd9GcT7bWn6y2ihSB5mWOwyXX0mT8IcEni4nI_o4mnSqMjFm-DsbmEt0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25" y="4372386"/>
            <a:ext cx="2426469" cy="236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876889" y="2048006"/>
            <a:ext cx="4525640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IE" dirty="0" smtClean="0"/>
              <a:t>GIAC Certified Incident Handler:</a:t>
            </a:r>
          </a:p>
          <a:p>
            <a:pPr marL="0" indent="0">
              <a:buFont typeface="Wingdings 3" charset="2"/>
              <a:buNone/>
            </a:pPr>
            <a:r>
              <a:rPr lang="en-IE" dirty="0" smtClean="0"/>
              <a:t>Focuses on the skills and techniques involved in the various steps in the incident handling process. Trains you on how to detect, respond and resolve computer security incidents.</a:t>
            </a:r>
            <a:endParaRPr lang="en-IE" dirty="0"/>
          </a:p>
        </p:txBody>
      </p:sp>
      <p:pic>
        <p:nvPicPr>
          <p:cNvPr id="5126" name="Picture 6" descr="http://www.giac.org/images/design/custom/icons/certs/medium/gcih-gol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923" y="4372386"/>
            <a:ext cx="2389239" cy="248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883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Final thoughts</a:t>
            </a:r>
            <a:endParaRPr lang="en-IE" dirty="0"/>
          </a:p>
        </p:txBody>
      </p:sp>
      <p:pic>
        <p:nvPicPr>
          <p:cNvPr id="4" name="Picture 2" descr="https://i.chzbgr.com/maxW500/8135001344/h8B52F2BF/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911" y="1853248"/>
            <a:ext cx="7413702" cy="419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545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 noGrp="1"/>
          </p:cNvSpPr>
          <p:nvPr>
            <p:ph idx="1"/>
          </p:nvPr>
        </p:nvSpPr>
        <p:spPr>
          <a:xfrm>
            <a:off x="5131603" y="1967630"/>
            <a:ext cx="2760245" cy="2184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IE" dirty="0" smtClean="0"/>
              <a:t>Cisco </a:t>
            </a:r>
            <a:r>
              <a:rPr lang="en-IE" dirty="0"/>
              <a:t>Route:</a:t>
            </a:r>
          </a:p>
          <a:p>
            <a:pPr lvl="1"/>
            <a:r>
              <a:rPr lang="en-IE" dirty="0"/>
              <a:t>CCENT</a:t>
            </a:r>
            <a:r>
              <a:rPr lang="en-IE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IE" dirty="0">
                <a:sym typeface="Wingdings" panose="05000000000000000000" pitchFamily="2" charset="2"/>
              </a:rPr>
              <a:t>CCNA Security</a:t>
            </a:r>
          </a:p>
          <a:p>
            <a:pPr lvl="1"/>
            <a:r>
              <a:rPr lang="en-IE" dirty="0">
                <a:sym typeface="Wingdings" panose="05000000000000000000" pitchFamily="2" charset="2"/>
              </a:rPr>
              <a:t>CCNP Security</a:t>
            </a:r>
          </a:p>
          <a:p>
            <a:pPr lvl="1"/>
            <a:r>
              <a:rPr lang="en-IE" dirty="0">
                <a:sym typeface="Wingdings" panose="05000000000000000000" pitchFamily="2" charset="2"/>
              </a:rPr>
              <a:t>CCIE Security</a:t>
            </a:r>
          </a:p>
          <a:p>
            <a:pPr lvl="1"/>
            <a:endParaRPr lang="en-IE" dirty="0" smtClean="0"/>
          </a:p>
          <a:p>
            <a:endParaRPr lang="en-IE" dirty="0" smtClean="0"/>
          </a:p>
          <a:p>
            <a:pPr marL="0" indent="0">
              <a:buFont typeface="Wingdings 3" charset="2"/>
              <a:buNone/>
            </a:pPr>
            <a:endParaRPr lang="en-IE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IE" dirty="0"/>
              <a:t>Certification Path</a:t>
            </a:r>
            <a:r>
              <a:rPr lang="en-IE" dirty="0" smtClean="0"/>
              <a:t>: Networks  </a:t>
            </a:r>
            <a:endParaRPr lang="en-IE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86266" y="2081753"/>
            <a:ext cx="4045337" cy="207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IE" dirty="0" smtClean="0"/>
              <a:t>Check Point:</a:t>
            </a:r>
          </a:p>
          <a:p>
            <a:pPr lvl="1"/>
            <a:r>
              <a:rPr lang="en-IE" dirty="0" smtClean="0"/>
              <a:t>Security Administration</a:t>
            </a:r>
          </a:p>
          <a:p>
            <a:pPr lvl="1"/>
            <a:r>
              <a:rPr lang="en-IE" dirty="0" smtClean="0">
                <a:sym typeface="Wingdings" panose="05000000000000000000" pitchFamily="2" charset="2"/>
              </a:rPr>
              <a:t>Security Engineer </a:t>
            </a:r>
          </a:p>
          <a:p>
            <a:pPr lvl="1"/>
            <a:r>
              <a:rPr lang="en-IE" dirty="0" smtClean="0">
                <a:sym typeface="Wingdings" panose="05000000000000000000" pitchFamily="2" charset="2"/>
              </a:rPr>
              <a:t>Threat prevention</a:t>
            </a:r>
          </a:p>
          <a:p>
            <a:pPr lvl="1"/>
            <a:r>
              <a:rPr lang="en-IE" dirty="0" smtClean="0">
                <a:sym typeface="Wingdings" panose="05000000000000000000" pitchFamily="2" charset="2"/>
              </a:rPr>
              <a:t>Secure Web Gateway</a:t>
            </a:r>
          </a:p>
          <a:p>
            <a:pPr lvl="1"/>
            <a:endParaRPr lang="en-IE" dirty="0" smtClean="0"/>
          </a:p>
          <a:p>
            <a:endParaRPr lang="en-IE" dirty="0" smtClean="0"/>
          </a:p>
          <a:p>
            <a:pPr marL="0" indent="0">
              <a:buFont typeface="Wingdings 3" charset="2"/>
              <a:buNone/>
            </a:pPr>
            <a:endParaRPr lang="en-IE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241396" y="1933469"/>
            <a:ext cx="4045337" cy="2152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Juniper Route:</a:t>
            </a:r>
          </a:p>
          <a:p>
            <a:pPr lvl="1"/>
            <a:r>
              <a:rPr lang="en-US" dirty="0"/>
              <a:t>JNCIA </a:t>
            </a:r>
          </a:p>
          <a:p>
            <a:pPr lvl="1"/>
            <a:r>
              <a:rPr lang="en-US" dirty="0"/>
              <a:t>JNCIS-Sec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JNCIP-Sec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JNCIE-Sec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 smtClean="0"/>
          </a:p>
          <a:p>
            <a:pPr marL="0" indent="0">
              <a:buFont typeface="Wingdings 3" charset="2"/>
              <a:buNone/>
            </a:pPr>
            <a:endParaRPr lang="en-IE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38666" y="4754929"/>
            <a:ext cx="8531410" cy="207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IE" dirty="0" smtClean="0"/>
              <a:t>SSCP: ISC</a:t>
            </a:r>
            <a:r>
              <a:rPr lang="en-IE" baseline="30000" dirty="0" smtClean="0"/>
              <a:t>2  </a:t>
            </a:r>
            <a:r>
              <a:rPr lang="en-IE" dirty="0" smtClean="0"/>
              <a:t>Systems Security Certified Practitioner</a:t>
            </a:r>
          </a:p>
          <a:p>
            <a:pPr lvl="1"/>
            <a:r>
              <a:rPr lang="en-IE" dirty="0"/>
              <a:t>ITIL v4: Information Technology Infrastructure Library</a:t>
            </a:r>
          </a:p>
          <a:p>
            <a:pPr lvl="1"/>
            <a:r>
              <a:rPr lang="en-IE" dirty="0" smtClean="0"/>
              <a:t>ISO 20071 		</a:t>
            </a:r>
            <a:endParaRPr lang="en-IE" baseline="30000" dirty="0" smtClean="0"/>
          </a:p>
          <a:p>
            <a:endParaRPr lang="en-IE" dirty="0" smtClean="0"/>
          </a:p>
          <a:p>
            <a:pPr marL="0" indent="0">
              <a:buFont typeface="Wingdings 3" charset="2"/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34201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799071" y="1540476"/>
            <a:ext cx="8954530" cy="4679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IE" dirty="0" smtClean="0"/>
              <a:t>Operating systems</a:t>
            </a:r>
          </a:p>
          <a:p>
            <a:pPr lvl="2"/>
            <a:r>
              <a:rPr lang="en-IE" dirty="0" smtClean="0"/>
              <a:t>MCSE Server Infrastructure: Microsoft Certified Solutions Expert </a:t>
            </a:r>
          </a:p>
          <a:p>
            <a:pPr lvl="2"/>
            <a:r>
              <a:rPr lang="en-IE" dirty="0" smtClean="0"/>
              <a:t>Linux</a:t>
            </a:r>
          </a:p>
          <a:p>
            <a:pPr lvl="3"/>
            <a:r>
              <a:rPr lang="en-IE" dirty="0" smtClean="0"/>
              <a:t>RHCSA: Red Hat Certified System Administrator </a:t>
            </a:r>
          </a:p>
          <a:p>
            <a:pPr lvl="3"/>
            <a:r>
              <a:rPr lang="en-IE" dirty="0" smtClean="0"/>
              <a:t>CLE: </a:t>
            </a:r>
            <a:r>
              <a:rPr lang="en-IE" dirty="0"/>
              <a:t>SUSE Certified Linux Engineer</a:t>
            </a:r>
            <a:endParaRPr lang="en-IE" dirty="0" smtClean="0"/>
          </a:p>
          <a:p>
            <a:pPr lvl="1"/>
            <a:r>
              <a:rPr lang="en-IE" dirty="0" smtClean="0"/>
              <a:t>Database</a:t>
            </a:r>
          </a:p>
          <a:p>
            <a:pPr lvl="2"/>
            <a:r>
              <a:rPr lang="en-IE" dirty="0" smtClean="0"/>
              <a:t>Oracle </a:t>
            </a:r>
          </a:p>
          <a:p>
            <a:pPr lvl="2"/>
            <a:r>
              <a:rPr lang="en-IE" dirty="0" smtClean="0"/>
              <a:t>SQL Server</a:t>
            </a:r>
          </a:p>
          <a:p>
            <a:pPr lvl="1"/>
            <a:r>
              <a:rPr lang="en-IE" dirty="0" smtClean="0"/>
              <a:t>Virtualisation</a:t>
            </a:r>
          </a:p>
          <a:p>
            <a:pPr lvl="2"/>
            <a:r>
              <a:rPr lang="en-IE" dirty="0" smtClean="0"/>
              <a:t>VMware: Multiple tracks</a:t>
            </a:r>
          </a:p>
          <a:p>
            <a:pPr lvl="2"/>
            <a:r>
              <a:rPr lang="en-IE" dirty="0" smtClean="0"/>
              <a:t>Microsoft: Multiple tracks</a:t>
            </a:r>
          </a:p>
          <a:p>
            <a:pPr marL="0" indent="0">
              <a:buFont typeface="Wingdings 3" charset="2"/>
              <a:buNone/>
            </a:pPr>
            <a:endParaRPr lang="en-IE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IE" dirty="0" smtClean="0"/>
              <a:t>Certification Paths: Systems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83382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First and Foremost</a:t>
            </a:r>
            <a:endParaRPr lang="en-IE" dirty="0"/>
          </a:p>
        </p:txBody>
      </p:sp>
      <p:pic>
        <p:nvPicPr>
          <p:cNvPr id="6" name="Picture 2" descr="http://www.jg-nutrition.com/wp-content/uploads/2014/08/Blywg2TIYAAdDaw.jpg-medium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007" y="2287127"/>
            <a:ext cx="6543782" cy="362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26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012057" cy="1400530"/>
          </a:xfrm>
        </p:spPr>
        <p:txBody>
          <a:bodyPr/>
          <a:lstStyle/>
          <a:p>
            <a:r>
              <a:rPr lang="en-IE" dirty="0" smtClean="0"/>
              <a:t>Formal Education	 1: my practice run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 smtClean="0"/>
              <a:t>UCC Computer Science:</a:t>
            </a:r>
          </a:p>
          <a:p>
            <a:pPr lvl="1"/>
            <a:r>
              <a:rPr lang="en-IE" dirty="0" smtClean="0"/>
              <a:t>Programming, Math, Logic</a:t>
            </a:r>
          </a:p>
          <a:p>
            <a:pPr lvl="1"/>
            <a:r>
              <a:rPr lang="en-IE" dirty="0" smtClean="0"/>
              <a:t>Seriously…. LOTS of math</a:t>
            </a:r>
          </a:p>
          <a:p>
            <a:pPr lvl="1"/>
            <a:r>
              <a:rPr lang="en-IE" dirty="0" smtClean="0"/>
              <a:t>At the time, seemed very dated, has been updated since</a:t>
            </a:r>
          </a:p>
          <a:p>
            <a:pPr lvl="1"/>
            <a:r>
              <a:rPr lang="en-IE" dirty="0" smtClean="0"/>
              <a:t>Summer of 1</a:t>
            </a:r>
            <a:r>
              <a:rPr lang="en-IE" baseline="30000" dirty="0" smtClean="0"/>
              <a:t>st</a:t>
            </a:r>
            <a:r>
              <a:rPr lang="en-IE" dirty="0" smtClean="0"/>
              <a:t> year: internship @ 2Wire</a:t>
            </a:r>
          </a:p>
          <a:p>
            <a:pPr lvl="1"/>
            <a:r>
              <a:rPr lang="en-IE" dirty="0" smtClean="0"/>
              <a:t>Autumn to Winter 2000 / 2001 : </a:t>
            </a:r>
            <a:r>
              <a:rPr lang="en-IE" dirty="0" err="1" smtClean="0"/>
              <a:t>Dot.Com</a:t>
            </a:r>
            <a:r>
              <a:rPr lang="en-IE" dirty="0" smtClean="0"/>
              <a:t> bubble burst</a:t>
            </a:r>
          </a:p>
          <a:p>
            <a:pPr lvl="1"/>
            <a:r>
              <a:rPr lang="en-IE" dirty="0" smtClean="0"/>
              <a:t>Result: Computer Science was no longer a golden ticket</a:t>
            </a:r>
          </a:p>
          <a:p>
            <a:pPr lvl="1"/>
            <a:r>
              <a:rPr lang="en-IE" dirty="0" smtClean="0"/>
              <a:t>Time to diversify! </a:t>
            </a:r>
          </a:p>
          <a:p>
            <a:pPr lvl="2"/>
            <a:r>
              <a:rPr lang="en-IE" dirty="0" smtClean="0"/>
              <a:t>Project Management</a:t>
            </a:r>
          </a:p>
          <a:p>
            <a:pPr lvl="2"/>
            <a:r>
              <a:rPr lang="en-IE" dirty="0" smtClean="0"/>
              <a:t>Law </a:t>
            </a:r>
          </a:p>
          <a:p>
            <a:pPr lvl="2"/>
            <a:r>
              <a:rPr lang="en-IE" dirty="0" smtClean="0"/>
              <a:t>No glass ceiling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1933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4776</TotalTime>
  <Words>1366</Words>
  <Application>Microsoft Office PowerPoint</Application>
  <PresentationFormat>Widescreen</PresentationFormat>
  <Paragraphs>306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Century Gothic</vt:lpstr>
      <vt:lpstr>Wingdings</vt:lpstr>
      <vt:lpstr>Wingdings 3</vt:lpstr>
      <vt:lpstr>Ion</vt:lpstr>
      <vt:lpstr>How I got into Security</vt:lpstr>
      <vt:lpstr>Disclaimer </vt:lpstr>
      <vt:lpstr>Obligatory Cork Notification</vt:lpstr>
      <vt:lpstr>How do most get into security?</vt:lpstr>
      <vt:lpstr>Certification Path: Developer</vt:lpstr>
      <vt:lpstr>Certification Path: Networks  </vt:lpstr>
      <vt:lpstr>Certification Paths: Systems </vt:lpstr>
      <vt:lpstr>First and Foremost</vt:lpstr>
      <vt:lpstr>Formal Education  1: my practice run</vt:lpstr>
      <vt:lpstr>Formal Education 2: A different approach! </vt:lpstr>
      <vt:lpstr>Hindsight!</vt:lpstr>
      <vt:lpstr>Hindsight!</vt:lpstr>
      <vt:lpstr>So, what kicked all this off?</vt:lpstr>
      <vt:lpstr>That time of life, you know…. </vt:lpstr>
      <vt:lpstr>I now wanted a career…</vt:lpstr>
      <vt:lpstr>…a calling rather than a job…</vt:lpstr>
      <vt:lpstr>…a real “raison d’etre”</vt:lpstr>
      <vt:lpstr>While staying with this guy</vt:lpstr>
      <vt:lpstr>SO we went to Blackhat  DefCon Las Vegas!!!</vt:lpstr>
      <vt:lpstr>And crashed some AfterParties!</vt:lpstr>
      <vt:lpstr>What I expected: Blackhat</vt:lpstr>
      <vt:lpstr>What I saw</vt:lpstr>
      <vt:lpstr>What I expected: DefCon</vt:lpstr>
      <vt:lpstr>What I saw</vt:lpstr>
      <vt:lpstr>PowerPoint Presentation</vt:lpstr>
      <vt:lpstr>How did they see me? Techies</vt:lpstr>
      <vt:lpstr>How did they see me? Sales / Mgmt</vt:lpstr>
      <vt:lpstr>How did they see me? Haxorz</vt:lpstr>
      <vt:lpstr>How they saw Ireland</vt:lpstr>
      <vt:lpstr>My reaction to this</vt:lpstr>
      <vt:lpstr>So… where was I? </vt:lpstr>
      <vt:lpstr>PowerPoint Presentation</vt:lpstr>
      <vt:lpstr>Know your enemy</vt:lpstr>
      <vt:lpstr>Know your enemy</vt:lpstr>
      <vt:lpstr>Know yourself </vt:lpstr>
      <vt:lpstr>Project Management time!</vt:lpstr>
      <vt:lpstr>Plan your journey</vt:lpstr>
      <vt:lpstr>CompTIA A+</vt:lpstr>
      <vt:lpstr>CompTIA Network+</vt:lpstr>
      <vt:lpstr>CompTIA Security+</vt:lpstr>
      <vt:lpstr>What I didn’t sit…yet…</vt:lpstr>
      <vt:lpstr>What I didn’t sit… yet…</vt:lpstr>
      <vt:lpstr>Project Management time!</vt:lpstr>
      <vt:lpstr>Ready your tools</vt:lpstr>
      <vt:lpstr>Find some heroes: Inspiration</vt:lpstr>
      <vt:lpstr>Build a lab </vt:lpstr>
      <vt:lpstr>Create your playground </vt:lpstr>
      <vt:lpstr>Take the first step….</vt:lpstr>
      <vt:lpstr>What I’m currently studying: Tools</vt:lpstr>
      <vt:lpstr>What I’m currently studying: Tools</vt:lpstr>
      <vt:lpstr>What I’m currently studying: Books</vt:lpstr>
      <vt:lpstr>What’s next?</vt:lpstr>
      <vt:lpstr>Final thoughts</vt:lpstr>
    </vt:vector>
  </TitlesOfParts>
  <Company>Qualcomm Incorporated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I got into Security</dc:title>
  <dc:creator>Baylor, Jack</dc:creator>
  <cp:lastModifiedBy>Baylor, Jack</cp:lastModifiedBy>
  <cp:revision>45</cp:revision>
  <dcterms:created xsi:type="dcterms:W3CDTF">2014-08-25T14:18:32Z</dcterms:created>
  <dcterms:modified xsi:type="dcterms:W3CDTF">2016-12-11T21:23:15Z</dcterms:modified>
</cp:coreProperties>
</file>